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8" r:id="rId4"/>
    <p:sldId id="260" r:id="rId5"/>
    <p:sldId id="261" r:id="rId6"/>
    <p:sldId id="272" r:id="rId7"/>
    <p:sldId id="271" r:id="rId8"/>
    <p:sldId id="262" r:id="rId9"/>
    <p:sldId id="263" r:id="rId10"/>
    <p:sldId id="264" r:id="rId11"/>
    <p:sldId id="268" r:id="rId12"/>
    <p:sldId id="265" r:id="rId13"/>
    <p:sldId id="269" r:id="rId14"/>
    <p:sldId id="266" r:id="rId15"/>
    <p:sldId id="270" r:id="rId16"/>
  </p:sldIdLst>
  <p:sldSz cx="15544800" cy="20116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336" userDrawn="1">
          <p15:clr>
            <a:srgbClr val="A4A3A4"/>
          </p15:clr>
        </p15:guide>
        <p15:guide id="2" pos="48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67F9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81" autoAdjust="0"/>
    <p:restoredTop sz="94660"/>
  </p:normalViewPr>
  <p:slideViewPr>
    <p:cSldViewPr snapToGrid="0">
      <p:cViewPr varScale="1">
        <p:scale>
          <a:sx n="70" d="100"/>
          <a:sy n="70" d="100"/>
        </p:scale>
        <p:origin x="208" y="232"/>
      </p:cViewPr>
      <p:guideLst>
        <p:guide orient="horz" pos="6336"/>
        <p:guide pos="48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rikh, Sami (NIH/NCI) [C]" userId="69502c0d-2eb8-44e7-8bca-a7f0c5d77ff3" providerId="ADAL" clId="{6D5F0432-C0C7-0449-B6AB-F925D36186B4}"/>
    <pc:docChg chg="modSld">
      <pc:chgData name="Cherikh, Sami (NIH/NCI) [C]" userId="69502c0d-2eb8-44e7-8bca-a7f0c5d77ff3" providerId="ADAL" clId="{6D5F0432-C0C7-0449-B6AB-F925D36186B4}" dt="2023-08-31T21:19:41.819" v="0" actId="20577"/>
      <pc:docMkLst>
        <pc:docMk/>
      </pc:docMkLst>
      <pc:sldChg chg="modSp mod">
        <pc:chgData name="Cherikh, Sami (NIH/NCI) [C]" userId="69502c0d-2eb8-44e7-8bca-a7f0c5d77ff3" providerId="ADAL" clId="{6D5F0432-C0C7-0449-B6AB-F925D36186B4}" dt="2023-08-31T21:19:41.819" v="0" actId="20577"/>
        <pc:sldMkLst>
          <pc:docMk/>
          <pc:sldMk cId="190322817" sldId="267"/>
        </pc:sldMkLst>
        <pc:spChg chg="mod">
          <ac:chgData name="Cherikh, Sami (NIH/NCI) [C]" userId="69502c0d-2eb8-44e7-8bca-a7f0c5d77ff3" providerId="ADAL" clId="{6D5F0432-C0C7-0449-B6AB-F925D36186B4}" dt="2023-08-31T21:19:41.819" v="0" actId="20577"/>
          <ac:spMkLst>
            <pc:docMk/>
            <pc:sldMk cId="190322817" sldId="267"/>
            <ac:spMk id="3" creationId="{62961D58-DB32-1257-4129-29CB0287F80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3292266"/>
            <a:ext cx="13213080" cy="7003627"/>
          </a:xfrm>
        </p:spPr>
        <p:txBody>
          <a:bodyPr anchor="b"/>
          <a:lstStyle>
            <a:lvl1pPr algn="ctr">
              <a:defRPr sz="10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10565978"/>
            <a:ext cx="11658600" cy="4856902"/>
          </a:xfrm>
        </p:spPr>
        <p:txBody>
          <a:bodyPr/>
          <a:lstStyle>
            <a:lvl1pPr marL="0" indent="0" algn="ctr">
              <a:buNone/>
              <a:defRPr sz="4080"/>
            </a:lvl1pPr>
            <a:lvl2pPr marL="777184" indent="0" algn="ctr">
              <a:buNone/>
              <a:defRPr sz="3400"/>
            </a:lvl2pPr>
            <a:lvl3pPr marL="1554367" indent="0" algn="ctr">
              <a:buNone/>
              <a:defRPr sz="3060"/>
            </a:lvl3pPr>
            <a:lvl4pPr marL="2331550" indent="0" algn="ctr">
              <a:buNone/>
              <a:defRPr sz="2720"/>
            </a:lvl4pPr>
            <a:lvl5pPr marL="3108734" indent="0" algn="ctr">
              <a:buNone/>
              <a:defRPr sz="2720"/>
            </a:lvl5pPr>
            <a:lvl6pPr marL="3885917" indent="0" algn="ctr">
              <a:buNone/>
              <a:defRPr sz="2720"/>
            </a:lvl6pPr>
            <a:lvl7pPr marL="4663101" indent="0" algn="ctr">
              <a:buNone/>
              <a:defRPr sz="2720"/>
            </a:lvl7pPr>
            <a:lvl8pPr marL="5440284" indent="0" algn="ctr">
              <a:buNone/>
              <a:defRPr sz="2720"/>
            </a:lvl8pPr>
            <a:lvl9pPr marL="6217468" indent="0" algn="ctr">
              <a:buNone/>
              <a:defRPr sz="2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C2F2-3364-4B20-9E12-9D604AAC735C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0D9-0F3B-4137-BF6D-93E8FEB89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C2F2-3364-4B20-9E12-9D604AAC735C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0D9-0F3B-4137-BF6D-93E8FEB89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0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1071033"/>
            <a:ext cx="3351848" cy="1704805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7" y="1071033"/>
            <a:ext cx="9861233" cy="1704805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C2F2-3364-4B20-9E12-9D604AAC735C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0D9-0F3B-4137-BF6D-93E8FEB89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15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C2F2-3364-4B20-9E12-9D604AAC735C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0D9-0F3B-4137-BF6D-93E8FEB89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70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5015238"/>
            <a:ext cx="13407390" cy="8368029"/>
          </a:xfrm>
        </p:spPr>
        <p:txBody>
          <a:bodyPr anchor="b"/>
          <a:lstStyle>
            <a:lvl1pPr>
              <a:defRPr sz="10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13462431"/>
            <a:ext cx="13407390" cy="4400549"/>
          </a:xfrm>
        </p:spPr>
        <p:txBody>
          <a:bodyPr/>
          <a:lstStyle>
            <a:lvl1pPr marL="0" indent="0">
              <a:buNone/>
              <a:defRPr sz="4080">
                <a:solidFill>
                  <a:schemeClr val="tx1"/>
                </a:solidFill>
              </a:defRPr>
            </a:lvl1pPr>
            <a:lvl2pPr marL="777184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2pPr>
            <a:lvl3pPr marL="1554367" indent="0">
              <a:buNone/>
              <a:defRPr sz="3060">
                <a:solidFill>
                  <a:schemeClr val="tx1">
                    <a:tint val="75000"/>
                  </a:schemeClr>
                </a:solidFill>
              </a:defRPr>
            </a:lvl3pPr>
            <a:lvl4pPr marL="2331550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4pPr>
            <a:lvl5pPr marL="3108734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5pPr>
            <a:lvl6pPr marL="3885917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6pPr>
            <a:lvl7pPr marL="4663101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7pPr>
            <a:lvl8pPr marL="5440284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8pPr>
            <a:lvl9pPr marL="6217468" indent="0">
              <a:buNone/>
              <a:defRPr sz="2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C2F2-3364-4B20-9E12-9D604AAC735C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0D9-0F3B-4137-BF6D-93E8FEB89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9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5355168"/>
            <a:ext cx="6606540" cy="1276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5355168"/>
            <a:ext cx="6606540" cy="1276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C2F2-3364-4B20-9E12-9D604AAC735C}" type="datetimeFigureOut">
              <a:rPr lang="en-US" smtClean="0"/>
              <a:t>8/30/23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0D9-0F3B-4137-BF6D-93E8FEB89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4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1071038"/>
            <a:ext cx="13407390" cy="3888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4931413"/>
            <a:ext cx="6576178" cy="2416809"/>
          </a:xfrm>
        </p:spPr>
        <p:txBody>
          <a:bodyPr anchor="b"/>
          <a:lstStyle>
            <a:lvl1pPr marL="0" indent="0">
              <a:buNone/>
              <a:defRPr sz="4080" b="1"/>
            </a:lvl1pPr>
            <a:lvl2pPr marL="777184" indent="0">
              <a:buNone/>
              <a:defRPr sz="3400" b="1"/>
            </a:lvl2pPr>
            <a:lvl3pPr marL="1554367" indent="0">
              <a:buNone/>
              <a:defRPr sz="3060" b="1"/>
            </a:lvl3pPr>
            <a:lvl4pPr marL="2331550" indent="0">
              <a:buNone/>
              <a:defRPr sz="2720" b="1"/>
            </a:lvl4pPr>
            <a:lvl5pPr marL="3108734" indent="0">
              <a:buNone/>
              <a:defRPr sz="2720" b="1"/>
            </a:lvl5pPr>
            <a:lvl6pPr marL="3885917" indent="0">
              <a:buNone/>
              <a:defRPr sz="2720" b="1"/>
            </a:lvl6pPr>
            <a:lvl7pPr marL="4663101" indent="0">
              <a:buNone/>
              <a:defRPr sz="2720" b="1"/>
            </a:lvl7pPr>
            <a:lvl8pPr marL="5440284" indent="0">
              <a:buNone/>
              <a:defRPr sz="2720" b="1"/>
            </a:lvl8pPr>
            <a:lvl9pPr marL="6217468" indent="0">
              <a:buNone/>
              <a:defRPr sz="2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7348220"/>
            <a:ext cx="6576178" cy="10808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7" y="4931413"/>
            <a:ext cx="6608565" cy="2416809"/>
          </a:xfrm>
        </p:spPr>
        <p:txBody>
          <a:bodyPr anchor="b"/>
          <a:lstStyle>
            <a:lvl1pPr marL="0" indent="0">
              <a:buNone/>
              <a:defRPr sz="4080" b="1"/>
            </a:lvl1pPr>
            <a:lvl2pPr marL="777184" indent="0">
              <a:buNone/>
              <a:defRPr sz="3400" b="1"/>
            </a:lvl2pPr>
            <a:lvl3pPr marL="1554367" indent="0">
              <a:buNone/>
              <a:defRPr sz="3060" b="1"/>
            </a:lvl3pPr>
            <a:lvl4pPr marL="2331550" indent="0">
              <a:buNone/>
              <a:defRPr sz="2720" b="1"/>
            </a:lvl4pPr>
            <a:lvl5pPr marL="3108734" indent="0">
              <a:buNone/>
              <a:defRPr sz="2720" b="1"/>
            </a:lvl5pPr>
            <a:lvl6pPr marL="3885917" indent="0">
              <a:buNone/>
              <a:defRPr sz="2720" b="1"/>
            </a:lvl6pPr>
            <a:lvl7pPr marL="4663101" indent="0">
              <a:buNone/>
              <a:defRPr sz="2720" b="1"/>
            </a:lvl7pPr>
            <a:lvl8pPr marL="5440284" indent="0">
              <a:buNone/>
              <a:defRPr sz="2720" b="1"/>
            </a:lvl8pPr>
            <a:lvl9pPr marL="6217468" indent="0">
              <a:buNone/>
              <a:defRPr sz="2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7" y="7348220"/>
            <a:ext cx="6608565" cy="10808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C2F2-3364-4B20-9E12-9D604AAC735C}" type="datetimeFigureOut">
              <a:rPr lang="en-US" smtClean="0"/>
              <a:t>8/30/23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0D9-0F3B-4137-BF6D-93E8FEB89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50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C2F2-3364-4B20-9E12-9D604AAC735C}" type="datetimeFigureOut">
              <a:rPr lang="en-US" smtClean="0"/>
              <a:t>8/30/23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0D9-0F3B-4137-BF6D-93E8FEB89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85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C2F2-3364-4B20-9E12-9D604AAC735C}" type="datetimeFigureOut">
              <a:rPr lang="en-US" smtClean="0"/>
              <a:t>8/30/23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0D9-0F3B-4137-BF6D-93E8FEB89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4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1" y="1341120"/>
            <a:ext cx="5013603" cy="4693920"/>
          </a:xfrm>
        </p:spPr>
        <p:txBody>
          <a:bodyPr anchor="b"/>
          <a:lstStyle>
            <a:lvl1pPr>
              <a:defRPr sz="5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6" y="2896453"/>
            <a:ext cx="7869555" cy="14295967"/>
          </a:xfrm>
        </p:spPr>
        <p:txBody>
          <a:bodyPr/>
          <a:lstStyle>
            <a:lvl1pPr>
              <a:defRPr sz="5440"/>
            </a:lvl1pPr>
            <a:lvl2pPr>
              <a:defRPr sz="4759"/>
            </a:lvl2pPr>
            <a:lvl3pPr>
              <a:defRPr sz="408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1" y="6035040"/>
            <a:ext cx="5013603" cy="11180658"/>
          </a:xfrm>
        </p:spPr>
        <p:txBody>
          <a:bodyPr/>
          <a:lstStyle>
            <a:lvl1pPr marL="0" indent="0">
              <a:buNone/>
              <a:defRPr sz="2720"/>
            </a:lvl1pPr>
            <a:lvl2pPr marL="777184" indent="0">
              <a:buNone/>
              <a:defRPr sz="2380"/>
            </a:lvl2pPr>
            <a:lvl3pPr marL="1554367" indent="0">
              <a:buNone/>
              <a:defRPr sz="2040"/>
            </a:lvl3pPr>
            <a:lvl4pPr marL="2331550" indent="0">
              <a:buNone/>
              <a:defRPr sz="1700"/>
            </a:lvl4pPr>
            <a:lvl5pPr marL="3108734" indent="0">
              <a:buNone/>
              <a:defRPr sz="1700"/>
            </a:lvl5pPr>
            <a:lvl6pPr marL="3885917" indent="0">
              <a:buNone/>
              <a:defRPr sz="1700"/>
            </a:lvl6pPr>
            <a:lvl7pPr marL="4663101" indent="0">
              <a:buNone/>
              <a:defRPr sz="1700"/>
            </a:lvl7pPr>
            <a:lvl8pPr marL="5440284" indent="0">
              <a:buNone/>
              <a:defRPr sz="1700"/>
            </a:lvl8pPr>
            <a:lvl9pPr marL="6217468" indent="0">
              <a:buNone/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C2F2-3364-4B20-9E12-9D604AAC735C}" type="datetimeFigureOut">
              <a:rPr lang="en-US" smtClean="0"/>
              <a:t>8/30/23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0D9-0F3B-4137-BF6D-93E8FEB89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2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1" y="1341120"/>
            <a:ext cx="5013603" cy="4693920"/>
          </a:xfrm>
        </p:spPr>
        <p:txBody>
          <a:bodyPr anchor="b"/>
          <a:lstStyle>
            <a:lvl1pPr>
              <a:defRPr sz="5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6" y="2896453"/>
            <a:ext cx="7869555" cy="14295967"/>
          </a:xfrm>
        </p:spPr>
        <p:txBody>
          <a:bodyPr anchor="t"/>
          <a:lstStyle>
            <a:lvl1pPr marL="0" indent="0">
              <a:buNone/>
              <a:defRPr sz="5440"/>
            </a:lvl1pPr>
            <a:lvl2pPr marL="777184" indent="0">
              <a:buNone/>
              <a:defRPr sz="4759"/>
            </a:lvl2pPr>
            <a:lvl3pPr marL="1554367" indent="0">
              <a:buNone/>
              <a:defRPr sz="4080"/>
            </a:lvl3pPr>
            <a:lvl4pPr marL="2331550" indent="0">
              <a:buNone/>
              <a:defRPr sz="3400"/>
            </a:lvl4pPr>
            <a:lvl5pPr marL="3108734" indent="0">
              <a:buNone/>
              <a:defRPr sz="3400"/>
            </a:lvl5pPr>
            <a:lvl6pPr marL="3885917" indent="0">
              <a:buNone/>
              <a:defRPr sz="3400"/>
            </a:lvl6pPr>
            <a:lvl7pPr marL="4663101" indent="0">
              <a:buNone/>
              <a:defRPr sz="3400"/>
            </a:lvl7pPr>
            <a:lvl8pPr marL="5440284" indent="0">
              <a:buNone/>
              <a:defRPr sz="3400"/>
            </a:lvl8pPr>
            <a:lvl9pPr marL="6217468" indent="0">
              <a:buNone/>
              <a:defRPr sz="3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1" y="6035040"/>
            <a:ext cx="5013603" cy="11180658"/>
          </a:xfrm>
        </p:spPr>
        <p:txBody>
          <a:bodyPr/>
          <a:lstStyle>
            <a:lvl1pPr marL="0" indent="0">
              <a:buNone/>
              <a:defRPr sz="2720"/>
            </a:lvl1pPr>
            <a:lvl2pPr marL="777184" indent="0">
              <a:buNone/>
              <a:defRPr sz="2380"/>
            </a:lvl2pPr>
            <a:lvl3pPr marL="1554367" indent="0">
              <a:buNone/>
              <a:defRPr sz="2040"/>
            </a:lvl3pPr>
            <a:lvl4pPr marL="2331550" indent="0">
              <a:buNone/>
              <a:defRPr sz="1700"/>
            </a:lvl4pPr>
            <a:lvl5pPr marL="3108734" indent="0">
              <a:buNone/>
              <a:defRPr sz="1700"/>
            </a:lvl5pPr>
            <a:lvl6pPr marL="3885917" indent="0">
              <a:buNone/>
              <a:defRPr sz="1700"/>
            </a:lvl6pPr>
            <a:lvl7pPr marL="4663101" indent="0">
              <a:buNone/>
              <a:defRPr sz="1700"/>
            </a:lvl7pPr>
            <a:lvl8pPr marL="5440284" indent="0">
              <a:buNone/>
              <a:defRPr sz="1700"/>
            </a:lvl8pPr>
            <a:lvl9pPr marL="6217468" indent="0">
              <a:buNone/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C2F2-3364-4B20-9E12-9D604AAC735C}" type="datetimeFigureOut">
              <a:rPr lang="en-US" smtClean="0"/>
              <a:t>8/30/23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EB0D9-0F3B-4137-BF6D-93E8FEB89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9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1071038"/>
            <a:ext cx="13407390" cy="3888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5355168"/>
            <a:ext cx="13407390" cy="12763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18645300"/>
            <a:ext cx="349758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BC2F2-3364-4B20-9E12-9D604AAC735C}" type="datetimeFigureOut">
              <a:rPr lang="en-US" smtClean="0"/>
              <a:t>8/30/23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18645300"/>
            <a:ext cx="524637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18645300"/>
            <a:ext cx="349758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EB0D9-0F3B-4137-BF6D-93E8FEB89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6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554367" rtl="0" eaLnBrk="1" latinLnBrk="0" hangingPunct="1">
        <a:lnSpc>
          <a:spcPct val="90000"/>
        </a:lnSpc>
        <a:spcBef>
          <a:spcPct val="0"/>
        </a:spcBef>
        <a:buNone/>
        <a:defRPr sz="7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8592" indent="-388592" algn="l" defTabSz="1554367" rtl="0" eaLnBrk="1" latinLnBrk="0" hangingPunct="1">
        <a:lnSpc>
          <a:spcPct val="90000"/>
        </a:lnSpc>
        <a:spcBef>
          <a:spcPts val="1700"/>
        </a:spcBef>
        <a:buFont typeface="Arial" panose="020B0604020202020204" pitchFamily="34" charset="0"/>
        <a:buChar char="•"/>
        <a:defRPr sz="4759" kern="1200">
          <a:solidFill>
            <a:schemeClr val="tx1"/>
          </a:solidFill>
          <a:latin typeface="+mn-lt"/>
          <a:ea typeface="+mn-ea"/>
          <a:cs typeface="+mn-cs"/>
        </a:defRPr>
      </a:lvl1pPr>
      <a:lvl2pPr marL="1165775" indent="-388592" algn="l" defTabSz="1554367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4080" kern="1200">
          <a:solidFill>
            <a:schemeClr val="tx1"/>
          </a:solidFill>
          <a:latin typeface="+mn-lt"/>
          <a:ea typeface="+mn-ea"/>
          <a:cs typeface="+mn-cs"/>
        </a:defRPr>
      </a:lvl2pPr>
      <a:lvl3pPr marL="1942959" indent="-388592" algn="l" defTabSz="1554367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720142" indent="-388592" algn="l" defTabSz="1554367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4pPr>
      <a:lvl5pPr marL="3497325" indent="-388592" algn="l" defTabSz="1554367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5pPr>
      <a:lvl6pPr marL="4274509" indent="-388592" algn="l" defTabSz="1554367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6pPr>
      <a:lvl7pPr marL="5051693" indent="-388592" algn="l" defTabSz="1554367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7pPr>
      <a:lvl8pPr marL="5828876" indent="-388592" algn="l" defTabSz="1554367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8pPr>
      <a:lvl9pPr marL="6606060" indent="-388592" algn="l" defTabSz="1554367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30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54367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1pPr>
      <a:lvl2pPr marL="777184" algn="l" defTabSz="1554367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2pPr>
      <a:lvl3pPr marL="1554367" algn="l" defTabSz="1554367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3pPr>
      <a:lvl4pPr marL="2331550" algn="l" defTabSz="1554367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4pPr>
      <a:lvl5pPr marL="3108734" algn="l" defTabSz="1554367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5pPr>
      <a:lvl6pPr marL="3885917" algn="l" defTabSz="1554367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6pPr>
      <a:lvl7pPr marL="4663101" algn="l" defTabSz="1554367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7pPr>
      <a:lvl8pPr marL="5440284" algn="l" defTabSz="1554367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8pPr>
      <a:lvl9pPr marL="6217468" algn="l" defTabSz="1554367" rtl="0" eaLnBrk="1" latinLnBrk="0" hangingPunct="1">
        <a:defRPr sz="30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53DFB250-CF15-4E8C-829C-7A221E4C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2404" y="799215"/>
            <a:ext cx="1569309" cy="156930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F93609-CA91-43AF-9E96-C614557E0B4B}"/>
              </a:ext>
            </a:extLst>
          </p:cNvPr>
          <p:cNvCxnSpPr>
            <a:cxnSpLocks/>
          </p:cNvCxnSpPr>
          <p:nvPr/>
        </p:nvCxnSpPr>
        <p:spPr>
          <a:xfrm>
            <a:off x="1270277" y="1512217"/>
            <a:ext cx="304958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6BCD9AA-47CA-4E25-AF91-91219AE1E66E}"/>
              </a:ext>
            </a:extLst>
          </p:cNvPr>
          <p:cNvSpPr/>
          <p:nvPr/>
        </p:nvSpPr>
        <p:spPr>
          <a:xfrm>
            <a:off x="1620271" y="952966"/>
            <a:ext cx="1569309" cy="12758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XLSX configuration file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C214DE3-E6E6-4863-9299-F79130F61FE2}"/>
              </a:ext>
            </a:extLst>
          </p:cNvPr>
          <p:cNvSpPr/>
          <p:nvPr/>
        </p:nvSpPr>
        <p:spPr>
          <a:xfrm>
            <a:off x="8571854" y="114335"/>
            <a:ext cx="4244566" cy="2264209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E488AC-B3E7-4B0B-8D0F-E15ABDB63D5F}"/>
              </a:ext>
            </a:extLst>
          </p:cNvPr>
          <p:cNvSpPr txBox="1"/>
          <p:nvPr/>
        </p:nvSpPr>
        <p:spPr>
          <a:xfrm>
            <a:off x="8519652" y="430989"/>
            <a:ext cx="4348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Cloud Initialization</a:t>
            </a:r>
            <a:endParaRPr lang="en-US" sz="2800" b="1" dirty="0">
              <a:solidFill>
                <a:srgbClr val="D09E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66755F-8E7D-49E8-9175-3E3CCDA7976D}"/>
              </a:ext>
            </a:extLst>
          </p:cNvPr>
          <p:cNvSpPr txBox="1"/>
          <p:nvPr/>
        </p:nvSpPr>
        <p:spPr>
          <a:xfrm>
            <a:off x="9403482" y="915779"/>
            <a:ext cx="2581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Create cloud machine with specified software versions and necessary resources</a:t>
            </a: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D3053276-3692-4C26-8C50-0260D1412EF9}"/>
              </a:ext>
            </a:extLst>
          </p:cNvPr>
          <p:cNvSpPr/>
          <p:nvPr/>
        </p:nvSpPr>
        <p:spPr>
          <a:xfrm>
            <a:off x="5731387" y="1590366"/>
            <a:ext cx="1561936" cy="1034990"/>
          </a:xfrm>
          <a:prstGeom prst="hexagon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Ensembl</a:t>
            </a:r>
            <a:r>
              <a:rPr lang="en-US" sz="2000" dirty="0">
                <a:solidFill>
                  <a:schemeClr val="tx1"/>
                </a:solidFill>
              </a:rPr>
              <a:t> FTP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B91B98-3B7E-4F92-B574-C1E425A46BCB}"/>
              </a:ext>
            </a:extLst>
          </p:cNvPr>
          <p:cNvSpPr/>
          <p:nvPr/>
        </p:nvSpPr>
        <p:spPr>
          <a:xfrm>
            <a:off x="10479218" y="2823592"/>
            <a:ext cx="1569309" cy="12758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tx1"/>
                </a:solidFill>
              </a:rPr>
              <a:t>Analysis Configuration </a:t>
            </a:r>
            <a:r>
              <a:rPr lang="en-US" sz="1900" dirty="0" err="1">
                <a:solidFill>
                  <a:schemeClr val="tx1"/>
                </a:solidFill>
              </a:rPr>
              <a:t>yaml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7329F7-22D0-4EE5-A64B-EA05AB979BE0}"/>
              </a:ext>
            </a:extLst>
          </p:cNvPr>
          <p:cNvSpPr/>
          <p:nvPr/>
        </p:nvSpPr>
        <p:spPr>
          <a:xfrm>
            <a:off x="13133912" y="0"/>
            <a:ext cx="2372447" cy="3056927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DA7001-9A79-4714-A676-A74C17F6BD13}"/>
              </a:ext>
            </a:extLst>
          </p:cNvPr>
          <p:cNvSpPr txBox="1"/>
          <p:nvPr/>
        </p:nvSpPr>
        <p:spPr>
          <a:xfrm>
            <a:off x="13833941" y="19050"/>
            <a:ext cx="1250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Legend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3ADA68-40A6-4D07-96B7-79EC8FCF177B}"/>
              </a:ext>
            </a:extLst>
          </p:cNvPr>
          <p:cNvSpPr/>
          <p:nvPr/>
        </p:nvSpPr>
        <p:spPr>
          <a:xfrm>
            <a:off x="13242513" y="534078"/>
            <a:ext cx="921612" cy="5232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676732F-3BCB-495E-9085-2460BEFA1899}"/>
              </a:ext>
            </a:extLst>
          </p:cNvPr>
          <p:cNvSpPr/>
          <p:nvPr/>
        </p:nvSpPr>
        <p:spPr>
          <a:xfrm>
            <a:off x="14219779" y="535572"/>
            <a:ext cx="1230925" cy="5232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Program(s)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115FC61-915B-4B6E-94B0-B7E0A8E8429F}"/>
              </a:ext>
            </a:extLst>
          </p:cNvPr>
          <p:cNvSpPr/>
          <p:nvPr/>
        </p:nvSpPr>
        <p:spPr>
          <a:xfrm>
            <a:off x="13286055" y="1202670"/>
            <a:ext cx="916504" cy="52322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 Files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44EFA5-66D4-4F13-A486-721E1B1F1977}"/>
              </a:ext>
            </a:extLst>
          </p:cNvPr>
          <p:cNvSpPr/>
          <p:nvPr/>
        </p:nvSpPr>
        <p:spPr>
          <a:xfrm>
            <a:off x="14349217" y="1202670"/>
            <a:ext cx="1054032" cy="52322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 Files</a:t>
            </a:r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7407F09-9502-428F-A988-04F33B5F9158}"/>
              </a:ext>
            </a:extLst>
          </p:cNvPr>
          <p:cNvSpPr/>
          <p:nvPr/>
        </p:nvSpPr>
        <p:spPr>
          <a:xfrm>
            <a:off x="13275818" y="2437139"/>
            <a:ext cx="909198" cy="548615"/>
          </a:xfrm>
          <a:prstGeom prst="hexagon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Base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CBBE35F-5355-43D6-AF45-BCC1F56454A9}"/>
              </a:ext>
            </a:extLst>
          </p:cNvPr>
          <p:cNvSpPr/>
          <p:nvPr/>
        </p:nvSpPr>
        <p:spPr>
          <a:xfrm>
            <a:off x="2029276" y="4858055"/>
            <a:ext cx="12552608" cy="3879124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36FBE56-9C40-4A3F-BA2C-4296F612BBFD}"/>
              </a:ext>
            </a:extLst>
          </p:cNvPr>
          <p:cNvSpPr/>
          <p:nvPr/>
        </p:nvSpPr>
        <p:spPr>
          <a:xfrm>
            <a:off x="2291273" y="11923518"/>
            <a:ext cx="12305355" cy="257790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36FECB55-9EE2-4EC3-ACA5-9ADE54548A34}"/>
              </a:ext>
            </a:extLst>
          </p:cNvPr>
          <p:cNvSpPr/>
          <p:nvPr/>
        </p:nvSpPr>
        <p:spPr>
          <a:xfrm>
            <a:off x="2027449" y="16063786"/>
            <a:ext cx="11947053" cy="3996972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D96A916-4C0D-462C-9AC9-9618DF9BF2DB}"/>
              </a:ext>
            </a:extLst>
          </p:cNvPr>
          <p:cNvSpPr/>
          <p:nvPr/>
        </p:nvSpPr>
        <p:spPr>
          <a:xfrm>
            <a:off x="77870" y="3203497"/>
            <a:ext cx="1569309" cy="12758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Sample Metadata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E21821A-6572-44C5-AF54-893C60A100CB}"/>
              </a:ext>
            </a:extLst>
          </p:cNvPr>
          <p:cNvGrpSpPr/>
          <p:nvPr/>
        </p:nvGrpSpPr>
        <p:grpSpPr>
          <a:xfrm>
            <a:off x="77870" y="3190796"/>
            <a:ext cx="1569309" cy="637911"/>
            <a:chOff x="77870" y="3476546"/>
            <a:chExt cx="1569309" cy="637911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1A41A25-C1C2-415A-86F8-21871EE0B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70" y="3476547"/>
              <a:ext cx="2" cy="637910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FB98C86-4349-4FDD-B36A-435EC7501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70" y="3489247"/>
              <a:ext cx="1569309" cy="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DC18C84-F09E-4EF0-8127-0B3E11C3077A}"/>
                </a:ext>
              </a:extLst>
            </p:cNvPr>
            <p:cNvCxnSpPr>
              <a:cxnSpLocks/>
            </p:cNvCxnSpPr>
            <p:nvPr/>
          </p:nvCxnSpPr>
          <p:spPr>
            <a:xfrm>
              <a:off x="1647179" y="3476546"/>
              <a:ext cx="0" cy="63791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ED9298A-541F-46E4-8CD9-1BA1E8E585DA}"/>
              </a:ext>
            </a:extLst>
          </p:cNvPr>
          <p:cNvSpPr/>
          <p:nvPr/>
        </p:nvSpPr>
        <p:spPr>
          <a:xfrm>
            <a:off x="2720385" y="3292729"/>
            <a:ext cx="1628540" cy="121156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tx1"/>
                </a:solidFill>
              </a:rPr>
              <a:t>Pre-processing configuration </a:t>
            </a:r>
            <a:r>
              <a:rPr lang="en-US" sz="1900" dirty="0" err="1">
                <a:solidFill>
                  <a:schemeClr val="tx1"/>
                </a:solidFill>
              </a:rPr>
              <a:t>yaml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69D604D-43B4-4E7E-8AFC-5C6E7569C3F0}"/>
              </a:ext>
            </a:extLst>
          </p:cNvPr>
          <p:cNvSpPr/>
          <p:nvPr/>
        </p:nvSpPr>
        <p:spPr>
          <a:xfrm>
            <a:off x="4797903" y="3208527"/>
            <a:ext cx="1569309" cy="12758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FASTA Ref Genome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BF63FBA-1C62-4612-9886-09218C28C899}"/>
              </a:ext>
            </a:extLst>
          </p:cNvPr>
          <p:cNvGrpSpPr/>
          <p:nvPr/>
        </p:nvGrpSpPr>
        <p:grpSpPr>
          <a:xfrm>
            <a:off x="4797902" y="3190796"/>
            <a:ext cx="1569309" cy="658444"/>
            <a:chOff x="77870" y="3476546"/>
            <a:chExt cx="1569309" cy="637911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1ECC9C0-CE8D-41D3-8ACD-19C9DAA08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70" y="3476547"/>
              <a:ext cx="2" cy="637910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E7AEBE6-F870-4849-A948-1402116743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70" y="3489247"/>
              <a:ext cx="1569309" cy="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0E00E72-E3B8-4285-83BE-51FBCB0923A8}"/>
                </a:ext>
              </a:extLst>
            </p:cNvPr>
            <p:cNvCxnSpPr>
              <a:cxnSpLocks/>
            </p:cNvCxnSpPr>
            <p:nvPr/>
          </p:nvCxnSpPr>
          <p:spPr>
            <a:xfrm>
              <a:off x="1647179" y="3476546"/>
              <a:ext cx="0" cy="63791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97E5327-A0AA-47EB-BC91-FD83F29C77CE}"/>
              </a:ext>
            </a:extLst>
          </p:cNvPr>
          <p:cNvSpPr/>
          <p:nvPr/>
        </p:nvSpPr>
        <p:spPr>
          <a:xfrm>
            <a:off x="6720468" y="3190797"/>
            <a:ext cx="1569309" cy="12758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tx1"/>
                </a:solidFill>
              </a:rPr>
              <a:t>GTF Gene Annotations / BED file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AD92496-4315-472E-97EE-E939BFFEC338}"/>
              </a:ext>
            </a:extLst>
          </p:cNvPr>
          <p:cNvGrpSpPr/>
          <p:nvPr/>
        </p:nvGrpSpPr>
        <p:grpSpPr>
          <a:xfrm>
            <a:off x="6724328" y="3180671"/>
            <a:ext cx="1561936" cy="637911"/>
            <a:chOff x="77870" y="3476546"/>
            <a:chExt cx="1569309" cy="637911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143581C-7184-4AC3-A2D1-DA04FC1988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70" y="3476547"/>
              <a:ext cx="2" cy="637910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65841A4-A4DB-4E0D-8E2B-076A02732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70" y="3489247"/>
              <a:ext cx="1569309" cy="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0682E13-5A6B-496A-A6E5-00E690CFCC4E}"/>
                </a:ext>
              </a:extLst>
            </p:cNvPr>
            <p:cNvCxnSpPr>
              <a:cxnSpLocks/>
            </p:cNvCxnSpPr>
            <p:nvPr/>
          </p:nvCxnSpPr>
          <p:spPr>
            <a:xfrm>
              <a:off x="1647179" y="3476546"/>
              <a:ext cx="0" cy="63791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FDDD8626-268F-47D4-AE7A-EA953389FB37}"/>
              </a:ext>
            </a:extLst>
          </p:cNvPr>
          <p:cNvSpPr txBox="1"/>
          <p:nvPr/>
        </p:nvSpPr>
        <p:spPr>
          <a:xfrm>
            <a:off x="2060542" y="4907774"/>
            <a:ext cx="1253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Pre-processing</a:t>
            </a:r>
            <a:endParaRPr lang="en-US" sz="2800" b="1" dirty="0">
              <a:solidFill>
                <a:srgbClr val="D09E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41E412B-5BCA-4ED5-939F-37E80D984B05}"/>
              </a:ext>
            </a:extLst>
          </p:cNvPr>
          <p:cNvSpPr txBox="1"/>
          <p:nvPr/>
        </p:nvSpPr>
        <p:spPr>
          <a:xfrm>
            <a:off x="1879494" y="11877439"/>
            <a:ext cx="12684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</a:t>
            </a:r>
            <a:endParaRPr lang="en-US" sz="2800" b="1" dirty="0">
              <a:solidFill>
                <a:srgbClr val="D09E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C101527-7FE8-4E89-A339-905685325F6E}"/>
              </a:ext>
            </a:extLst>
          </p:cNvPr>
          <p:cNvSpPr txBox="1"/>
          <p:nvPr/>
        </p:nvSpPr>
        <p:spPr>
          <a:xfrm>
            <a:off x="1926602" y="16007396"/>
            <a:ext cx="12583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Reporting</a:t>
            </a:r>
            <a:endParaRPr lang="en-US" sz="2800" b="1" dirty="0">
              <a:solidFill>
                <a:srgbClr val="D09E00"/>
              </a:solidFill>
            </a:endParaRP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D378024-820A-49BC-8954-7F9D913D20EA}"/>
              </a:ext>
            </a:extLst>
          </p:cNvPr>
          <p:cNvCxnSpPr>
            <a:cxnSpLocks/>
          </p:cNvCxnSpPr>
          <p:nvPr/>
        </p:nvCxnSpPr>
        <p:spPr>
          <a:xfrm flipH="1">
            <a:off x="776860" y="4482233"/>
            <a:ext cx="38207" cy="1358003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FA132BE5-B99D-4CF6-B944-A1EBF1180BF1}"/>
              </a:ext>
            </a:extLst>
          </p:cNvPr>
          <p:cNvCxnSpPr>
            <a:cxnSpLocks/>
          </p:cNvCxnSpPr>
          <p:nvPr/>
        </p:nvCxnSpPr>
        <p:spPr>
          <a:xfrm>
            <a:off x="804866" y="6847819"/>
            <a:ext cx="123096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4234E3A9-B8E7-4FDF-A39C-2D9E5DFA7048}"/>
              </a:ext>
            </a:extLst>
          </p:cNvPr>
          <p:cNvCxnSpPr>
            <a:cxnSpLocks/>
            <a:stCxn id="107" idx="2"/>
          </p:cNvCxnSpPr>
          <p:nvPr/>
        </p:nvCxnSpPr>
        <p:spPr>
          <a:xfrm flipH="1">
            <a:off x="5582556" y="4484346"/>
            <a:ext cx="2" cy="39887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5EC678E-A52E-4518-B22A-342BFF27A3D3}"/>
              </a:ext>
            </a:extLst>
          </p:cNvPr>
          <p:cNvCxnSpPr>
            <a:cxnSpLocks/>
          </p:cNvCxnSpPr>
          <p:nvPr/>
        </p:nvCxnSpPr>
        <p:spPr>
          <a:xfrm>
            <a:off x="3397618" y="2413724"/>
            <a:ext cx="0" cy="77964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779B28EF-ED8A-4876-9C79-0AA25E186F1F}"/>
              </a:ext>
            </a:extLst>
          </p:cNvPr>
          <p:cNvCxnSpPr>
            <a:cxnSpLocks/>
          </p:cNvCxnSpPr>
          <p:nvPr/>
        </p:nvCxnSpPr>
        <p:spPr>
          <a:xfrm>
            <a:off x="3397618" y="2399290"/>
            <a:ext cx="485674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E2707EB-31B5-4E6C-927F-0163A7CEE923}"/>
              </a:ext>
            </a:extLst>
          </p:cNvPr>
          <p:cNvCxnSpPr>
            <a:cxnSpLocks/>
          </p:cNvCxnSpPr>
          <p:nvPr/>
        </p:nvCxnSpPr>
        <p:spPr>
          <a:xfrm flipV="1">
            <a:off x="862524" y="2397458"/>
            <a:ext cx="2535094" cy="560283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D4ECB55-B252-4A98-B267-5705974FB1B9}"/>
              </a:ext>
            </a:extLst>
          </p:cNvPr>
          <p:cNvCxnSpPr>
            <a:cxnSpLocks/>
          </p:cNvCxnSpPr>
          <p:nvPr/>
        </p:nvCxnSpPr>
        <p:spPr>
          <a:xfrm>
            <a:off x="877765" y="2950553"/>
            <a:ext cx="3810" cy="25294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02449286-E4DC-483C-8AF2-848359ECD791}"/>
              </a:ext>
            </a:extLst>
          </p:cNvPr>
          <p:cNvCxnSpPr>
            <a:cxnSpLocks/>
          </p:cNvCxnSpPr>
          <p:nvPr/>
        </p:nvCxnSpPr>
        <p:spPr>
          <a:xfrm flipV="1">
            <a:off x="2247528" y="7523672"/>
            <a:ext cx="12211424" cy="1543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025131F3-526D-4ACA-B750-EFB5CFFA0582}"/>
              </a:ext>
            </a:extLst>
          </p:cNvPr>
          <p:cNvCxnSpPr>
            <a:cxnSpLocks/>
          </p:cNvCxnSpPr>
          <p:nvPr/>
        </p:nvCxnSpPr>
        <p:spPr>
          <a:xfrm flipH="1">
            <a:off x="3667137" y="9022371"/>
            <a:ext cx="1904" cy="88144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6" name="Rectangle 215">
            <a:extLst>
              <a:ext uri="{FF2B5EF4-FFF2-40B4-BE49-F238E27FC236}">
                <a16:creationId xmlns:a16="http://schemas.microsoft.com/office/drawing/2014/main" id="{04EADE4F-33C2-47D1-AED3-77BDF9ED35D0}"/>
              </a:ext>
            </a:extLst>
          </p:cNvPr>
          <p:cNvSpPr/>
          <p:nvPr/>
        </p:nvSpPr>
        <p:spPr>
          <a:xfrm>
            <a:off x="2868643" y="9930615"/>
            <a:ext cx="1569309" cy="12436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tx1"/>
                </a:solidFill>
              </a:rPr>
              <a:t>Read QC</a:t>
            </a: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971C603-DF9B-4B1A-8A0E-922EDDE40614}"/>
              </a:ext>
            </a:extLst>
          </p:cNvPr>
          <p:cNvGrpSpPr/>
          <p:nvPr/>
        </p:nvGrpSpPr>
        <p:grpSpPr>
          <a:xfrm>
            <a:off x="2865636" y="9909995"/>
            <a:ext cx="1569309" cy="636412"/>
            <a:chOff x="77870" y="3476546"/>
            <a:chExt cx="1569309" cy="637911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D45C27DA-F258-4345-9089-077DF0DE85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70" y="3476547"/>
              <a:ext cx="2" cy="637910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EA38A84-2EC1-42C8-B256-E81016D78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70" y="3489247"/>
              <a:ext cx="1569309" cy="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9B1F4E9-686B-4617-A659-D3AE0AA8BCBC}"/>
                </a:ext>
              </a:extLst>
            </p:cNvPr>
            <p:cNvCxnSpPr>
              <a:cxnSpLocks/>
            </p:cNvCxnSpPr>
            <p:nvPr/>
          </p:nvCxnSpPr>
          <p:spPr>
            <a:xfrm>
              <a:off x="1647179" y="3476546"/>
              <a:ext cx="0" cy="63791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3" name="Rectangle 222">
            <a:extLst>
              <a:ext uri="{FF2B5EF4-FFF2-40B4-BE49-F238E27FC236}">
                <a16:creationId xmlns:a16="http://schemas.microsoft.com/office/drawing/2014/main" id="{35997ECC-776F-43E8-8F3A-EF72A351C82D}"/>
              </a:ext>
            </a:extLst>
          </p:cNvPr>
          <p:cNvSpPr/>
          <p:nvPr/>
        </p:nvSpPr>
        <p:spPr>
          <a:xfrm>
            <a:off x="4569253" y="9921198"/>
            <a:ext cx="1569309" cy="12758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Sample Contamination</a:t>
            </a: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B2651C7E-D686-4982-A308-397C98D68F71}"/>
              </a:ext>
            </a:extLst>
          </p:cNvPr>
          <p:cNvGrpSpPr/>
          <p:nvPr/>
        </p:nvGrpSpPr>
        <p:grpSpPr>
          <a:xfrm>
            <a:off x="4569253" y="9908497"/>
            <a:ext cx="1569309" cy="637911"/>
            <a:chOff x="77870" y="3476546"/>
            <a:chExt cx="1569309" cy="637911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9ADF333-08AE-42CC-B914-8FC1AC4524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70" y="3476547"/>
              <a:ext cx="2" cy="637910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E22687D-5DAA-4504-874C-80D0E7F1F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70" y="3489247"/>
              <a:ext cx="1569309" cy="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16E6176-26F2-4B16-8F9D-03215C361C1C}"/>
                </a:ext>
              </a:extLst>
            </p:cNvPr>
            <p:cNvCxnSpPr>
              <a:cxnSpLocks/>
            </p:cNvCxnSpPr>
            <p:nvPr/>
          </p:nvCxnSpPr>
          <p:spPr>
            <a:xfrm>
              <a:off x="1647179" y="3476546"/>
              <a:ext cx="0" cy="63791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B3A9C99-E37C-442C-8464-3E7C77FCD499}"/>
              </a:ext>
            </a:extLst>
          </p:cNvPr>
          <p:cNvSpPr/>
          <p:nvPr/>
        </p:nvSpPr>
        <p:spPr>
          <a:xfrm>
            <a:off x="6251317" y="9931926"/>
            <a:ext cx="1569309" cy="12758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tx1"/>
                </a:solidFill>
              </a:rPr>
              <a:t>Sorted/ Filtered BAM</a:t>
            </a: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2BA4A25-3DD1-4881-A178-29D7286DAA89}"/>
              </a:ext>
            </a:extLst>
          </p:cNvPr>
          <p:cNvGrpSpPr/>
          <p:nvPr/>
        </p:nvGrpSpPr>
        <p:grpSpPr>
          <a:xfrm>
            <a:off x="6251317" y="9919225"/>
            <a:ext cx="1569309" cy="637911"/>
            <a:chOff x="77870" y="3476546"/>
            <a:chExt cx="1569309" cy="637911"/>
          </a:xfrm>
        </p:grpSpPr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DFD4F373-7C1E-4474-A0F7-32E70B5834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70" y="3476547"/>
              <a:ext cx="2" cy="637910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1AD9590-C139-4129-BEEE-3194E537E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70" y="3489247"/>
              <a:ext cx="1569309" cy="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3184844-05B1-4850-82E8-D6FF589FEEEE}"/>
                </a:ext>
              </a:extLst>
            </p:cNvPr>
            <p:cNvCxnSpPr>
              <a:cxnSpLocks/>
            </p:cNvCxnSpPr>
            <p:nvPr/>
          </p:nvCxnSpPr>
          <p:spPr>
            <a:xfrm>
              <a:off x="1647179" y="3476546"/>
              <a:ext cx="0" cy="63791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08C06D2-4697-4ABF-BDC8-EC2D9E0BB110}"/>
              </a:ext>
            </a:extLst>
          </p:cNvPr>
          <p:cNvSpPr/>
          <p:nvPr/>
        </p:nvSpPr>
        <p:spPr>
          <a:xfrm>
            <a:off x="7933380" y="9919226"/>
            <a:ext cx="1569309" cy="12758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tx1"/>
                </a:solidFill>
              </a:rPr>
              <a:t>BAM Stats</a:t>
            </a: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AC259C66-6A26-4477-AC52-78E998303091}"/>
              </a:ext>
            </a:extLst>
          </p:cNvPr>
          <p:cNvGrpSpPr/>
          <p:nvPr/>
        </p:nvGrpSpPr>
        <p:grpSpPr>
          <a:xfrm>
            <a:off x="7933380" y="9906525"/>
            <a:ext cx="1569309" cy="637911"/>
            <a:chOff x="77870" y="3476546"/>
            <a:chExt cx="1569309" cy="637911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7456364-41D1-4471-8B7E-F6BD8232C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70" y="3476547"/>
              <a:ext cx="2" cy="637910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3B28BC62-CC0A-4057-A181-969589663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70" y="3489247"/>
              <a:ext cx="1569309" cy="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C4FB87B-4FD8-4B93-9A0A-BBFDC76E6195}"/>
                </a:ext>
              </a:extLst>
            </p:cNvPr>
            <p:cNvCxnSpPr>
              <a:cxnSpLocks/>
            </p:cNvCxnSpPr>
            <p:nvPr/>
          </p:nvCxnSpPr>
          <p:spPr>
            <a:xfrm>
              <a:off x="1647179" y="3476546"/>
              <a:ext cx="0" cy="63791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Rectangle 237">
            <a:extLst>
              <a:ext uri="{FF2B5EF4-FFF2-40B4-BE49-F238E27FC236}">
                <a16:creationId xmlns:a16="http://schemas.microsoft.com/office/drawing/2014/main" id="{B10584D3-9AD9-46CE-9B2E-F319D7C3F62D}"/>
              </a:ext>
            </a:extLst>
          </p:cNvPr>
          <p:cNvSpPr/>
          <p:nvPr/>
        </p:nvSpPr>
        <p:spPr>
          <a:xfrm>
            <a:off x="9616983" y="9919226"/>
            <a:ext cx="1569309" cy="12758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CNV Normalization</a:t>
            </a: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F682360-BCBA-4ED4-B771-F97BADDCBF6E}"/>
              </a:ext>
            </a:extLst>
          </p:cNvPr>
          <p:cNvGrpSpPr/>
          <p:nvPr/>
        </p:nvGrpSpPr>
        <p:grpSpPr>
          <a:xfrm>
            <a:off x="9616983" y="9906525"/>
            <a:ext cx="1569309" cy="637911"/>
            <a:chOff x="77870" y="3476546"/>
            <a:chExt cx="1569309" cy="637911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1CAD473-BA4B-4EF9-8423-599528B19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70" y="3476547"/>
              <a:ext cx="2" cy="637910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0C9CCFB-66F9-4015-AE87-9AD7C15A7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70" y="3489247"/>
              <a:ext cx="1569309" cy="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BA7AC59-0437-484D-917F-7C18460F6D99}"/>
                </a:ext>
              </a:extLst>
            </p:cNvPr>
            <p:cNvCxnSpPr>
              <a:cxnSpLocks/>
            </p:cNvCxnSpPr>
            <p:nvPr/>
          </p:nvCxnSpPr>
          <p:spPr>
            <a:xfrm>
              <a:off x="1647179" y="3476546"/>
              <a:ext cx="0" cy="63791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3" name="Rectangle 242">
            <a:extLst>
              <a:ext uri="{FF2B5EF4-FFF2-40B4-BE49-F238E27FC236}">
                <a16:creationId xmlns:a16="http://schemas.microsoft.com/office/drawing/2014/main" id="{FE0F2010-1F40-4154-8B67-3C8750C944CB}"/>
              </a:ext>
            </a:extLst>
          </p:cNvPr>
          <p:cNvSpPr/>
          <p:nvPr/>
        </p:nvSpPr>
        <p:spPr>
          <a:xfrm>
            <a:off x="11327551" y="9919439"/>
            <a:ext cx="1569309" cy="12758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Peak calls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F5DCCEC5-E7A2-4024-8CE2-444CAE8ED632}"/>
              </a:ext>
            </a:extLst>
          </p:cNvPr>
          <p:cNvSpPr/>
          <p:nvPr/>
        </p:nvSpPr>
        <p:spPr>
          <a:xfrm>
            <a:off x="1024366" y="8905853"/>
            <a:ext cx="1569309" cy="12758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Pre-process Benchmarks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4E244178-B268-43B5-87AE-1980666F53EA}"/>
              </a:ext>
            </a:extLst>
          </p:cNvPr>
          <p:cNvGrpSpPr/>
          <p:nvPr/>
        </p:nvGrpSpPr>
        <p:grpSpPr>
          <a:xfrm flipH="1">
            <a:off x="1815575" y="8905853"/>
            <a:ext cx="798492" cy="1275819"/>
            <a:chOff x="11152264" y="1679475"/>
            <a:chExt cx="822960" cy="1275819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4E39FAC2-5AD8-4C4A-B14B-F572E3A085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2264" y="1679475"/>
              <a:ext cx="822960" cy="0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47363B30-F97D-461B-B78B-5AE0210B453C}"/>
                </a:ext>
              </a:extLst>
            </p:cNvPr>
            <p:cNvCxnSpPr/>
            <p:nvPr/>
          </p:nvCxnSpPr>
          <p:spPr>
            <a:xfrm>
              <a:off x="11171315" y="1679475"/>
              <a:ext cx="0" cy="1275819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FDCFD8C4-AFEC-4DF9-B552-1BE8064A0963}"/>
                </a:ext>
              </a:extLst>
            </p:cNvPr>
            <p:cNvCxnSpPr>
              <a:cxnSpLocks/>
            </p:cNvCxnSpPr>
            <p:nvPr/>
          </p:nvCxnSpPr>
          <p:spPr>
            <a:xfrm>
              <a:off x="11152264" y="2955294"/>
              <a:ext cx="822960" cy="0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7AE3A7E4-466A-40E1-9F3E-7EE78234B83A}"/>
              </a:ext>
            </a:extLst>
          </p:cNvPr>
          <p:cNvCxnSpPr>
            <a:cxnSpLocks/>
          </p:cNvCxnSpPr>
          <p:nvPr/>
        </p:nvCxnSpPr>
        <p:spPr>
          <a:xfrm>
            <a:off x="6995763" y="9039306"/>
            <a:ext cx="0" cy="89606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C7C2EB6C-B402-4EC6-8E94-E4148DD8CBF2}"/>
              </a:ext>
            </a:extLst>
          </p:cNvPr>
          <p:cNvCxnSpPr>
            <a:cxnSpLocks/>
          </p:cNvCxnSpPr>
          <p:nvPr/>
        </p:nvCxnSpPr>
        <p:spPr>
          <a:xfrm flipH="1">
            <a:off x="2984786" y="8737180"/>
            <a:ext cx="7772" cy="832853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AB82F260-16C7-4FEF-BA07-C466809B8B54}"/>
              </a:ext>
            </a:extLst>
          </p:cNvPr>
          <p:cNvCxnSpPr>
            <a:cxnSpLocks/>
            <a:endCxn id="244" idx="3"/>
          </p:cNvCxnSpPr>
          <p:nvPr/>
        </p:nvCxnSpPr>
        <p:spPr>
          <a:xfrm flipH="1">
            <a:off x="2593675" y="9543762"/>
            <a:ext cx="38577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9" name="Rectangle 278">
            <a:extLst>
              <a:ext uri="{FF2B5EF4-FFF2-40B4-BE49-F238E27FC236}">
                <a16:creationId xmlns:a16="http://schemas.microsoft.com/office/drawing/2014/main" id="{8F487E21-CF1B-4FC7-8939-35EACD7C496C}"/>
              </a:ext>
            </a:extLst>
          </p:cNvPr>
          <p:cNvSpPr/>
          <p:nvPr/>
        </p:nvSpPr>
        <p:spPr>
          <a:xfrm>
            <a:off x="2616542" y="14690677"/>
            <a:ext cx="1569309" cy="12758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tx1"/>
                </a:solidFill>
              </a:rPr>
              <a:t>analysis/</a:t>
            </a:r>
          </a:p>
          <a:p>
            <a:pPr algn="ctr"/>
            <a:r>
              <a:rPr lang="en-US" sz="1900" dirty="0" err="1">
                <a:solidFill>
                  <a:schemeClr val="tx1"/>
                </a:solidFill>
              </a:rPr>
              <a:t>chipqc</a:t>
            </a:r>
            <a:r>
              <a:rPr lang="en-US" sz="1900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analysis/</a:t>
            </a: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bigwig/</a:t>
            </a:r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C8C6A701-CF58-41AC-86A3-5B2C2BAB7066}"/>
              </a:ext>
            </a:extLst>
          </p:cNvPr>
          <p:cNvGrpSpPr/>
          <p:nvPr/>
        </p:nvGrpSpPr>
        <p:grpSpPr>
          <a:xfrm>
            <a:off x="2618406" y="14670284"/>
            <a:ext cx="1569309" cy="625047"/>
            <a:chOff x="77870" y="3476546"/>
            <a:chExt cx="1569309" cy="637911"/>
          </a:xfrm>
        </p:grpSpPr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7668994-5479-491D-B34D-7C781FD822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70" y="3476547"/>
              <a:ext cx="2" cy="637910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2F49A743-69B3-4329-89AD-C9E380DE1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70" y="3489247"/>
              <a:ext cx="1569309" cy="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C1FF6978-D7E0-405F-A276-973FC0FCACCB}"/>
                </a:ext>
              </a:extLst>
            </p:cNvPr>
            <p:cNvCxnSpPr>
              <a:cxnSpLocks/>
            </p:cNvCxnSpPr>
            <p:nvPr/>
          </p:nvCxnSpPr>
          <p:spPr>
            <a:xfrm>
              <a:off x="1647179" y="3476546"/>
              <a:ext cx="0" cy="63791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4" name="Rectangle 283">
            <a:extLst>
              <a:ext uri="{FF2B5EF4-FFF2-40B4-BE49-F238E27FC236}">
                <a16:creationId xmlns:a16="http://schemas.microsoft.com/office/drawing/2014/main" id="{19A6ED32-9EA7-4049-B332-968EB9D99A6D}"/>
              </a:ext>
            </a:extLst>
          </p:cNvPr>
          <p:cNvSpPr/>
          <p:nvPr/>
        </p:nvSpPr>
        <p:spPr>
          <a:xfrm>
            <a:off x="4321174" y="14714157"/>
            <a:ext cx="1569309" cy="12758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tx1"/>
                </a:solidFill>
              </a:rPr>
              <a:t>analysis/</a:t>
            </a:r>
          </a:p>
          <a:p>
            <a:pPr algn="ctr"/>
            <a:r>
              <a:rPr lang="en-US" sz="1900" dirty="0" err="1">
                <a:solidFill>
                  <a:schemeClr val="tx1"/>
                </a:solidFill>
              </a:rPr>
              <a:t>idr</a:t>
            </a:r>
            <a:r>
              <a:rPr lang="en-US" sz="1900" dirty="0">
                <a:solidFill>
                  <a:schemeClr val="tx1"/>
                </a:solidFill>
              </a:rPr>
              <a:t>/</a:t>
            </a: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CDAF57C9-4BF7-4E8D-B0D4-C9E51E322CC4}"/>
              </a:ext>
            </a:extLst>
          </p:cNvPr>
          <p:cNvGrpSpPr/>
          <p:nvPr/>
        </p:nvGrpSpPr>
        <p:grpSpPr>
          <a:xfrm>
            <a:off x="4319861" y="14700597"/>
            <a:ext cx="1569309" cy="637911"/>
            <a:chOff x="77870" y="3476546"/>
            <a:chExt cx="1569309" cy="637911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DF43F809-73FD-4698-A1D6-A1FDF79407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70" y="3476547"/>
              <a:ext cx="2" cy="637910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06EBC1C-7954-4265-A19E-AF98370713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70" y="3489247"/>
              <a:ext cx="1569309" cy="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AD61EC04-0CFE-42D8-926C-BBA4D33E247B}"/>
                </a:ext>
              </a:extLst>
            </p:cNvPr>
            <p:cNvCxnSpPr>
              <a:cxnSpLocks/>
            </p:cNvCxnSpPr>
            <p:nvPr/>
          </p:nvCxnSpPr>
          <p:spPr>
            <a:xfrm>
              <a:off x="1647179" y="3476546"/>
              <a:ext cx="0" cy="63791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9" name="Rectangle 288">
            <a:extLst>
              <a:ext uri="{FF2B5EF4-FFF2-40B4-BE49-F238E27FC236}">
                <a16:creationId xmlns:a16="http://schemas.microsoft.com/office/drawing/2014/main" id="{6203A06B-6882-4611-8722-2BB7034BD171}"/>
              </a:ext>
            </a:extLst>
          </p:cNvPr>
          <p:cNvSpPr/>
          <p:nvPr/>
        </p:nvSpPr>
        <p:spPr>
          <a:xfrm>
            <a:off x="6021315" y="14703021"/>
            <a:ext cx="1569309" cy="12758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tx1"/>
                </a:solidFill>
              </a:rPr>
              <a:t>analysis/</a:t>
            </a:r>
          </a:p>
          <a:p>
            <a:pPr algn="ctr"/>
            <a:r>
              <a:rPr lang="en-US" sz="1900" dirty="0" err="1">
                <a:solidFill>
                  <a:schemeClr val="tx1"/>
                </a:solidFill>
              </a:rPr>
              <a:t>explr</a:t>
            </a:r>
            <a:r>
              <a:rPr lang="en-US" sz="1900" dirty="0">
                <a:solidFill>
                  <a:schemeClr val="tx1"/>
                </a:solidFill>
              </a:rPr>
              <a:t>/</a:t>
            </a: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D9E1578B-84BB-4F9B-985C-E887330503BB}"/>
              </a:ext>
            </a:extLst>
          </p:cNvPr>
          <p:cNvGrpSpPr/>
          <p:nvPr/>
        </p:nvGrpSpPr>
        <p:grpSpPr>
          <a:xfrm>
            <a:off x="6021313" y="14692672"/>
            <a:ext cx="1569309" cy="637911"/>
            <a:chOff x="77870" y="3476546"/>
            <a:chExt cx="1569309" cy="637911"/>
          </a:xfrm>
        </p:grpSpPr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3AC574D-765E-4552-B7C4-EDC55C8BF6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70" y="3476547"/>
              <a:ext cx="2" cy="637910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B64E7197-7FDB-44E5-90C5-CDE54F1F83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70" y="3489247"/>
              <a:ext cx="1569309" cy="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9BC7B736-4C7D-409F-A16A-2137E4114BE5}"/>
                </a:ext>
              </a:extLst>
            </p:cNvPr>
            <p:cNvCxnSpPr>
              <a:cxnSpLocks/>
            </p:cNvCxnSpPr>
            <p:nvPr/>
          </p:nvCxnSpPr>
          <p:spPr>
            <a:xfrm>
              <a:off x="1647179" y="3476546"/>
              <a:ext cx="0" cy="63791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4" name="Rectangle 293">
            <a:extLst>
              <a:ext uri="{FF2B5EF4-FFF2-40B4-BE49-F238E27FC236}">
                <a16:creationId xmlns:a16="http://schemas.microsoft.com/office/drawing/2014/main" id="{DFEF519B-7810-490F-A8B7-9C4E3EB435C7}"/>
              </a:ext>
            </a:extLst>
          </p:cNvPr>
          <p:cNvSpPr/>
          <p:nvPr/>
        </p:nvSpPr>
        <p:spPr>
          <a:xfrm>
            <a:off x="7685461" y="14707616"/>
            <a:ext cx="1569309" cy="12758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tx1"/>
                </a:solidFill>
              </a:rPr>
              <a:t>analysis/ track/</a:t>
            </a: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ED122BCA-CAC2-40E3-8667-EA9A045D75DF}"/>
              </a:ext>
            </a:extLst>
          </p:cNvPr>
          <p:cNvGrpSpPr/>
          <p:nvPr/>
        </p:nvGrpSpPr>
        <p:grpSpPr>
          <a:xfrm>
            <a:off x="7685426" y="14692671"/>
            <a:ext cx="1569309" cy="637911"/>
            <a:chOff x="77870" y="3476546"/>
            <a:chExt cx="1569309" cy="637911"/>
          </a:xfrm>
        </p:grpSpPr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E73A2E3C-9BD6-4FEE-A0C1-74C5FE0F89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70" y="3476547"/>
              <a:ext cx="2" cy="637910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97D6E6CA-D18E-4137-94AC-56A8866672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70" y="3489247"/>
              <a:ext cx="1569309" cy="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F33326B-42E4-4EDC-A985-403623A85369}"/>
                </a:ext>
              </a:extLst>
            </p:cNvPr>
            <p:cNvCxnSpPr>
              <a:cxnSpLocks/>
            </p:cNvCxnSpPr>
            <p:nvPr/>
          </p:nvCxnSpPr>
          <p:spPr>
            <a:xfrm>
              <a:off x="1647179" y="3476546"/>
              <a:ext cx="0" cy="63791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9" name="Rectangle 298">
            <a:extLst>
              <a:ext uri="{FF2B5EF4-FFF2-40B4-BE49-F238E27FC236}">
                <a16:creationId xmlns:a16="http://schemas.microsoft.com/office/drawing/2014/main" id="{516050F8-4ED2-43E3-8640-E06271CF4E9A}"/>
              </a:ext>
            </a:extLst>
          </p:cNvPr>
          <p:cNvSpPr/>
          <p:nvPr/>
        </p:nvSpPr>
        <p:spPr>
          <a:xfrm>
            <a:off x="9368995" y="14694086"/>
            <a:ext cx="1569309" cy="12758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tx1"/>
                </a:solidFill>
              </a:rPr>
              <a:t>analysis/</a:t>
            </a: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diff/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98DB8F02-8195-4D30-8756-96EBC8A51483}"/>
              </a:ext>
            </a:extLst>
          </p:cNvPr>
          <p:cNvGrpSpPr/>
          <p:nvPr/>
        </p:nvGrpSpPr>
        <p:grpSpPr>
          <a:xfrm>
            <a:off x="9369063" y="14674631"/>
            <a:ext cx="1569309" cy="637911"/>
            <a:chOff x="77870" y="3476546"/>
            <a:chExt cx="1569309" cy="637911"/>
          </a:xfrm>
        </p:grpSpPr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2B308951-B524-4CC2-B6CD-F7AAC45B4D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70" y="3476547"/>
              <a:ext cx="2" cy="637910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BBF9175-FF0B-40D8-AC50-75DB3FC6C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70" y="3489247"/>
              <a:ext cx="1569309" cy="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866F8B1-DC06-46CC-8826-2E17D96E8F49}"/>
                </a:ext>
              </a:extLst>
            </p:cNvPr>
            <p:cNvCxnSpPr>
              <a:cxnSpLocks/>
            </p:cNvCxnSpPr>
            <p:nvPr/>
          </p:nvCxnSpPr>
          <p:spPr>
            <a:xfrm>
              <a:off x="1647179" y="3476546"/>
              <a:ext cx="0" cy="63791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Rectangle 303">
            <a:extLst>
              <a:ext uri="{FF2B5EF4-FFF2-40B4-BE49-F238E27FC236}">
                <a16:creationId xmlns:a16="http://schemas.microsoft.com/office/drawing/2014/main" id="{8AD9A82E-D63B-426F-84C7-A62802102D3D}"/>
              </a:ext>
            </a:extLst>
          </p:cNvPr>
          <p:cNvSpPr/>
          <p:nvPr/>
        </p:nvSpPr>
        <p:spPr>
          <a:xfrm>
            <a:off x="11077569" y="14674631"/>
            <a:ext cx="1569309" cy="12758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tx1"/>
                </a:solidFill>
              </a:rPr>
              <a:t>analysis/</a:t>
            </a:r>
          </a:p>
          <a:p>
            <a:pPr algn="ctr"/>
            <a:r>
              <a:rPr lang="en-US" sz="1900" dirty="0" err="1">
                <a:solidFill>
                  <a:schemeClr val="tx1"/>
                </a:solidFill>
              </a:rPr>
              <a:t>annot</a:t>
            </a:r>
            <a:r>
              <a:rPr lang="en-US" sz="1900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analysis/go/</a:t>
            </a: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63BE0347-AC0E-4B67-A727-FC4D61D55408}"/>
              </a:ext>
            </a:extLst>
          </p:cNvPr>
          <p:cNvSpPr/>
          <p:nvPr/>
        </p:nvSpPr>
        <p:spPr>
          <a:xfrm>
            <a:off x="12779909" y="14670284"/>
            <a:ext cx="1569309" cy="12758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tx1"/>
                </a:solidFill>
              </a:rPr>
              <a:t>analysis/</a:t>
            </a: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motif/</a:t>
            </a:r>
          </a:p>
        </p:txBody>
      </p: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FFAD3FFD-B4BD-4634-8321-3969799562FE}"/>
              </a:ext>
            </a:extLst>
          </p:cNvPr>
          <p:cNvGrpSpPr/>
          <p:nvPr/>
        </p:nvGrpSpPr>
        <p:grpSpPr>
          <a:xfrm>
            <a:off x="12779908" y="14656303"/>
            <a:ext cx="1569309" cy="637911"/>
            <a:chOff x="77870" y="3476546"/>
            <a:chExt cx="1569309" cy="637911"/>
          </a:xfrm>
        </p:grpSpPr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20171108-900E-477E-8E6E-1920FEDC6A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70" y="3476547"/>
              <a:ext cx="2" cy="637910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56FF142A-6517-4998-8C64-A3DDB5791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70" y="3489247"/>
              <a:ext cx="1569309" cy="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2801642A-E540-4816-A030-F3CBB7494517}"/>
                </a:ext>
              </a:extLst>
            </p:cNvPr>
            <p:cNvCxnSpPr>
              <a:cxnSpLocks/>
            </p:cNvCxnSpPr>
            <p:nvPr/>
          </p:nvCxnSpPr>
          <p:spPr>
            <a:xfrm>
              <a:off x="1647179" y="3476546"/>
              <a:ext cx="0" cy="63791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8BF5D018-37E5-4B38-ABA6-364F9103E21A}"/>
              </a:ext>
            </a:extLst>
          </p:cNvPr>
          <p:cNvGrpSpPr/>
          <p:nvPr/>
        </p:nvGrpSpPr>
        <p:grpSpPr>
          <a:xfrm>
            <a:off x="11077568" y="14637082"/>
            <a:ext cx="1569309" cy="637911"/>
            <a:chOff x="77870" y="3476546"/>
            <a:chExt cx="1569309" cy="637911"/>
          </a:xfrm>
        </p:grpSpPr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EFF49BC-4D4E-4A2E-A39C-3FDC447B48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70" y="3476547"/>
              <a:ext cx="2" cy="637910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736CB7E2-F595-46F3-B296-D154A6C3D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70" y="3489247"/>
              <a:ext cx="1569309" cy="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3B6318FA-BD8B-49A8-93E5-79C7A6CE0318}"/>
                </a:ext>
              </a:extLst>
            </p:cNvPr>
            <p:cNvCxnSpPr>
              <a:cxnSpLocks/>
            </p:cNvCxnSpPr>
            <p:nvPr/>
          </p:nvCxnSpPr>
          <p:spPr>
            <a:xfrm>
              <a:off x="1647179" y="3476546"/>
              <a:ext cx="0" cy="63791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A1D76BA4-AC11-46D8-82AF-0B5F378D47B1}"/>
              </a:ext>
            </a:extLst>
          </p:cNvPr>
          <p:cNvCxnSpPr>
            <a:cxnSpLocks/>
            <a:stCxn id="216" idx="2"/>
          </p:cNvCxnSpPr>
          <p:nvPr/>
        </p:nvCxnSpPr>
        <p:spPr>
          <a:xfrm>
            <a:off x="3653297" y="11174249"/>
            <a:ext cx="0" cy="23982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9EDFB0DB-2DBE-4967-A93B-35AA560E9B48}"/>
              </a:ext>
            </a:extLst>
          </p:cNvPr>
          <p:cNvCxnSpPr>
            <a:cxnSpLocks/>
            <a:stCxn id="223" idx="2"/>
          </p:cNvCxnSpPr>
          <p:nvPr/>
        </p:nvCxnSpPr>
        <p:spPr>
          <a:xfrm flipH="1">
            <a:off x="5352368" y="11197017"/>
            <a:ext cx="1539" cy="23384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1530CB67-85F6-404C-9B2E-AA9DACF7BF85}"/>
              </a:ext>
            </a:extLst>
          </p:cNvPr>
          <p:cNvCxnSpPr>
            <a:cxnSpLocks/>
            <a:stCxn id="233" idx="2"/>
          </p:cNvCxnSpPr>
          <p:nvPr/>
        </p:nvCxnSpPr>
        <p:spPr>
          <a:xfrm>
            <a:off x="8718034" y="11195044"/>
            <a:ext cx="0" cy="24259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580287C4-B026-42D6-AE77-65E67BCFA2A1}"/>
              </a:ext>
            </a:extLst>
          </p:cNvPr>
          <p:cNvCxnSpPr>
            <a:cxnSpLocks/>
          </p:cNvCxnSpPr>
          <p:nvPr/>
        </p:nvCxnSpPr>
        <p:spPr>
          <a:xfrm flipH="1" flipV="1">
            <a:off x="777523" y="11420255"/>
            <a:ext cx="7949821" cy="1221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0" name="TextBox 349">
            <a:extLst>
              <a:ext uri="{FF2B5EF4-FFF2-40B4-BE49-F238E27FC236}">
                <a16:creationId xmlns:a16="http://schemas.microsoft.com/office/drawing/2014/main" id="{62A996C3-27C3-4AE2-9075-01BFA9986792}"/>
              </a:ext>
            </a:extLst>
          </p:cNvPr>
          <p:cNvSpPr txBox="1"/>
          <p:nvPr/>
        </p:nvSpPr>
        <p:spPr>
          <a:xfrm>
            <a:off x="1093632" y="10868149"/>
            <a:ext cx="112255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Merge With Sample Metadata</a:t>
            </a:r>
          </a:p>
        </p:txBody>
      </p:sp>
      <p:sp>
        <p:nvSpPr>
          <p:cNvPr id="351" name="Rectangle: Rounded Corners 350">
            <a:extLst>
              <a:ext uri="{FF2B5EF4-FFF2-40B4-BE49-F238E27FC236}">
                <a16:creationId xmlns:a16="http://schemas.microsoft.com/office/drawing/2014/main" id="{4EB2F0AE-EDD4-4458-8445-056858E6080E}"/>
              </a:ext>
            </a:extLst>
          </p:cNvPr>
          <p:cNvSpPr/>
          <p:nvPr/>
        </p:nvSpPr>
        <p:spPr>
          <a:xfrm>
            <a:off x="2241614" y="7616757"/>
            <a:ext cx="1148188" cy="44161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cutadapt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52" name="Rectangle: Rounded Corners 351">
            <a:extLst>
              <a:ext uri="{FF2B5EF4-FFF2-40B4-BE49-F238E27FC236}">
                <a16:creationId xmlns:a16="http://schemas.microsoft.com/office/drawing/2014/main" id="{2FFD903A-B4FD-41FF-8A50-46FB8DEA05FE}"/>
              </a:ext>
            </a:extLst>
          </p:cNvPr>
          <p:cNvSpPr/>
          <p:nvPr/>
        </p:nvSpPr>
        <p:spPr>
          <a:xfrm>
            <a:off x="3452164" y="7635099"/>
            <a:ext cx="1620199" cy="44161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trimmomatic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53" name="Rectangle: Rounded Corners 352">
            <a:extLst>
              <a:ext uri="{FF2B5EF4-FFF2-40B4-BE49-F238E27FC236}">
                <a16:creationId xmlns:a16="http://schemas.microsoft.com/office/drawing/2014/main" id="{FA3D866B-867D-494A-9695-C159A2C97C34}"/>
              </a:ext>
            </a:extLst>
          </p:cNvPr>
          <p:cNvSpPr/>
          <p:nvPr/>
        </p:nvSpPr>
        <p:spPr>
          <a:xfrm>
            <a:off x="5188613" y="7645986"/>
            <a:ext cx="1085042" cy="44161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FastQC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57" name="Rectangle: Rounded Corners 356">
            <a:extLst>
              <a:ext uri="{FF2B5EF4-FFF2-40B4-BE49-F238E27FC236}">
                <a16:creationId xmlns:a16="http://schemas.microsoft.com/office/drawing/2014/main" id="{8545C593-C7E3-4E03-93FC-E612703C1E54}"/>
              </a:ext>
            </a:extLst>
          </p:cNvPr>
          <p:cNvSpPr/>
          <p:nvPr/>
        </p:nvSpPr>
        <p:spPr>
          <a:xfrm>
            <a:off x="12438708" y="7637370"/>
            <a:ext cx="925388" cy="441616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macs2</a:t>
            </a:r>
          </a:p>
        </p:txBody>
      </p:sp>
      <p:sp>
        <p:nvSpPr>
          <p:cNvPr id="365" name="Rectangle: Rounded Corners 364">
            <a:extLst>
              <a:ext uri="{FF2B5EF4-FFF2-40B4-BE49-F238E27FC236}">
                <a16:creationId xmlns:a16="http://schemas.microsoft.com/office/drawing/2014/main" id="{0722B63D-1C45-4058-8A26-E5A32765FC6A}"/>
              </a:ext>
            </a:extLst>
          </p:cNvPr>
          <p:cNvSpPr/>
          <p:nvPr/>
        </p:nvSpPr>
        <p:spPr>
          <a:xfrm>
            <a:off x="12779907" y="12376491"/>
            <a:ext cx="1569309" cy="113819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Motif Analysis</a:t>
            </a:r>
          </a:p>
        </p:txBody>
      </p:sp>
      <p:sp>
        <p:nvSpPr>
          <p:cNvPr id="368" name="Rectangle: Rounded Corners 367">
            <a:extLst>
              <a:ext uri="{FF2B5EF4-FFF2-40B4-BE49-F238E27FC236}">
                <a16:creationId xmlns:a16="http://schemas.microsoft.com/office/drawing/2014/main" id="{7D9970B9-9C1F-4688-B2A3-80ADA23B6C50}"/>
              </a:ext>
            </a:extLst>
          </p:cNvPr>
          <p:cNvSpPr/>
          <p:nvPr/>
        </p:nvSpPr>
        <p:spPr>
          <a:xfrm>
            <a:off x="11086892" y="12345147"/>
            <a:ext cx="1569309" cy="113819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Peak Annotation / Functional Analysis</a:t>
            </a:r>
          </a:p>
        </p:txBody>
      </p:sp>
      <p:sp>
        <p:nvSpPr>
          <p:cNvPr id="369" name="Rectangle: Rounded Corners 368">
            <a:extLst>
              <a:ext uri="{FF2B5EF4-FFF2-40B4-BE49-F238E27FC236}">
                <a16:creationId xmlns:a16="http://schemas.microsoft.com/office/drawing/2014/main" id="{18216346-15E1-4AB9-B6F7-B3F733E47B18}"/>
              </a:ext>
            </a:extLst>
          </p:cNvPr>
          <p:cNvSpPr/>
          <p:nvPr/>
        </p:nvSpPr>
        <p:spPr>
          <a:xfrm>
            <a:off x="7681314" y="12339204"/>
            <a:ext cx="1569309" cy="113819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Genomic Tracks</a:t>
            </a:r>
          </a:p>
        </p:txBody>
      </p:sp>
      <p:sp>
        <p:nvSpPr>
          <p:cNvPr id="370" name="Rectangle: Rounded Corners 369">
            <a:extLst>
              <a:ext uri="{FF2B5EF4-FFF2-40B4-BE49-F238E27FC236}">
                <a16:creationId xmlns:a16="http://schemas.microsoft.com/office/drawing/2014/main" id="{5A9F1679-E421-4549-A20A-96823DDEE3E2}"/>
              </a:ext>
            </a:extLst>
          </p:cNvPr>
          <p:cNvSpPr/>
          <p:nvPr/>
        </p:nvSpPr>
        <p:spPr>
          <a:xfrm>
            <a:off x="9403483" y="12323059"/>
            <a:ext cx="1569309" cy="113819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Differential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Enrichment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371" name="Rectangle: Rounded Corners 370">
            <a:extLst>
              <a:ext uri="{FF2B5EF4-FFF2-40B4-BE49-F238E27FC236}">
                <a16:creationId xmlns:a16="http://schemas.microsoft.com/office/drawing/2014/main" id="{191095F3-6F52-46EA-9EA4-7FCF8CFB3457}"/>
              </a:ext>
            </a:extLst>
          </p:cNvPr>
          <p:cNvSpPr/>
          <p:nvPr/>
        </p:nvSpPr>
        <p:spPr>
          <a:xfrm>
            <a:off x="5973562" y="12349835"/>
            <a:ext cx="1569309" cy="113819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7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Exploratory 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2" name="Rectangle: Rounded Corners 371">
            <a:extLst>
              <a:ext uri="{FF2B5EF4-FFF2-40B4-BE49-F238E27FC236}">
                <a16:creationId xmlns:a16="http://schemas.microsoft.com/office/drawing/2014/main" id="{5C8F4F93-6A2E-4E18-A140-CD3D12B29140}"/>
              </a:ext>
            </a:extLst>
          </p:cNvPr>
          <p:cNvSpPr/>
          <p:nvPr/>
        </p:nvSpPr>
        <p:spPr>
          <a:xfrm>
            <a:off x="2555827" y="12371807"/>
            <a:ext cx="1569309" cy="113819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7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Read Enrichment / Peak Metrics (FRIPs)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373" name="Rectangle: Rounded Corners 372">
            <a:extLst>
              <a:ext uri="{FF2B5EF4-FFF2-40B4-BE49-F238E27FC236}">
                <a16:creationId xmlns:a16="http://schemas.microsoft.com/office/drawing/2014/main" id="{9C355F63-20A1-453E-9B15-B9ADC5DA0197}"/>
              </a:ext>
            </a:extLst>
          </p:cNvPr>
          <p:cNvSpPr/>
          <p:nvPr/>
        </p:nvSpPr>
        <p:spPr>
          <a:xfrm>
            <a:off x="4218726" y="12357907"/>
            <a:ext cx="1569309" cy="113819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67">
              <a:defRPr/>
            </a:pPr>
            <a:r>
              <a:rPr lang="en-US" sz="1700" dirty="0">
                <a:solidFill>
                  <a:prstClr val="black"/>
                </a:solidFill>
                <a:latin typeface="Calibri" panose="020F0502020204030204"/>
              </a:rPr>
              <a:t>Compare / Combine Replicates 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82FC4E7F-F0A7-4A48-8C75-9D03BB168458}"/>
              </a:ext>
            </a:extLst>
          </p:cNvPr>
          <p:cNvCxnSpPr>
            <a:cxnSpLocks/>
          </p:cNvCxnSpPr>
          <p:nvPr/>
        </p:nvCxnSpPr>
        <p:spPr>
          <a:xfrm>
            <a:off x="3308581" y="11554878"/>
            <a:ext cx="884122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6E1EAB8F-468E-4E2B-A26D-5A4D62F75439}"/>
              </a:ext>
            </a:extLst>
          </p:cNvPr>
          <p:cNvCxnSpPr>
            <a:cxnSpLocks/>
          </p:cNvCxnSpPr>
          <p:nvPr/>
        </p:nvCxnSpPr>
        <p:spPr>
          <a:xfrm>
            <a:off x="3351667" y="11520839"/>
            <a:ext cx="0" cy="40267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7EFA2754-BAB6-40E6-B956-B4B2C7A7F8E9}"/>
              </a:ext>
            </a:extLst>
          </p:cNvPr>
          <p:cNvCxnSpPr>
            <a:cxnSpLocks/>
          </p:cNvCxnSpPr>
          <p:nvPr/>
        </p:nvCxnSpPr>
        <p:spPr>
          <a:xfrm flipV="1">
            <a:off x="12088677" y="3174663"/>
            <a:ext cx="3164087" cy="1870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D1681A44-4FE8-49D8-AE07-A115D97267A9}"/>
              </a:ext>
            </a:extLst>
          </p:cNvPr>
          <p:cNvCxnSpPr>
            <a:cxnSpLocks/>
          </p:cNvCxnSpPr>
          <p:nvPr/>
        </p:nvCxnSpPr>
        <p:spPr>
          <a:xfrm>
            <a:off x="15249127" y="3148723"/>
            <a:ext cx="0" cy="983100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87F6DA18-F411-4A6D-91A5-7CE0AE90928A}"/>
              </a:ext>
            </a:extLst>
          </p:cNvPr>
          <p:cNvCxnSpPr>
            <a:cxnSpLocks/>
            <a:endCxn id="88" idx="3"/>
          </p:cNvCxnSpPr>
          <p:nvPr/>
        </p:nvCxnSpPr>
        <p:spPr>
          <a:xfrm flipH="1">
            <a:off x="14596627" y="12954505"/>
            <a:ext cx="652498" cy="25796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65A1F1EE-4272-4C5D-978F-AF48543462AA}"/>
              </a:ext>
            </a:extLst>
          </p:cNvPr>
          <p:cNvCxnSpPr>
            <a:cxnSpLocks/>
            <a:endCxn id="284" idx="0"/>
          </p:cNvCxnSpPr>
          <p:nvPr/>
        </p:nvCxnSpPr>
        <p:spPr>
          <a:xfrm>
            <a:off x="5104514" y="14501424"/>
            <a:ext cx="1315" cy="2127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2" name="Straight Arrow Connector 421">
            <a:extLst>
              <a:ext uri="{FF2B5EF4-FFF2-40B4-BE49-F238E27FC236}">
                <a16:creationId xmlns:a16="http://schemas.microsoft.com/office/drawing/2014/main" id="{E5833B79-ED1D-433C-9602-14D2B57CC62F}"/>
              </a:ext>
            </a:extLst>
          </p:cNvPr>
          <p:cNvCxnSpPr>
            <a:cxnSpLocks/>
            <a:endCxn id="289" idx="0"/>
          </p:cNvCxnSpPr>
          <p:nvPr/>
        </p:nvCxnSpPr>
        <p:spPr>
          <a:xfrm>
            <a:off x="6805969" y="14501424"/>
            <a:ext cx="0" cy="20159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BAC5B09-AECA-496B-AA2E-FA39C3B95FEE}"/>
              </a:ext>
            </a:extLst>
          </p:cNvPr>
          <p:cNvCxnSpPr>
            <a:cxnSpLocks/>
            <a:stCxn id="88" idx="2"/>
            <a:endCxn id="294" idx="0"/>
          </p:cNvCxnSpPr>
          <p:nvPr/>
        </p:nvCxnSpPr>
        <p:spPr>
          <a:xfrm>
            <a:off x="8443951" y="14501425"/>
            <a:ext cx="26165" cy="20619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8" name="Straight Arrow Connector 427">
            <a:extLst>
              <a:ext uri="{FF2B5EF4-FFF2-40B4-BE49-F238E27FC236}">
                <a16:creationId xmlns:a16="http://schemas.microsoft.com/office/drawing/2014/main" id="{11422B81-C411-4C22-922E-D6B94952987E}"/>
              </a:ext>
            </a:extLst>
          </p:cNvPr>
          <p:cNvCxnSpPr>
            <a:cxnSpLocks/>
            <a:endCxn id="299" idx="0"/>
          </p:cNvCxnSpPr>
          <p:nvPr/>
        </p:nvCxnSpPr>
        <p:spPr>
          <a:xfrm>
            <a:off x="10153649" y="14501425"/>
            <a:ext cx="0" cy="19266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1" name="Straight Arrow Connector 430">
            <a:extLst>
              <a:ext uri="{FF2B5EF4-FFF2-40B4-BE49-F238E27FC236}">
                <a16:creationId xmlns:a16="http://schemas.microsoft.com/office/drawing/2014/main" id="{D20D56F4-3744-4846-B45B-D06803C75DBB}"/>
              </a:ext>
            </a:extLst>
          </p:cNvPr>
          <p:cNvCxnSpPr>
            <a:cxnSpLocks/>
            <a:endCxn id="304" idx="0"/>
          </p:cNvCxnSpPr>
          <p:nvPr/>
        </p:nvCxnSpPr>
        <p:spPr>
          <a:xfrm>
            <a:off x="11862223" y="14472966"/>
            <a:ext cx="0" cy="20166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4" name="Straight Arrow Connector 433">
            <a:extLst>
              <a:ext uri="{FF2B5EF4-FFF2-40B4-BE49-F238E27FC236}">
                <a16:creationId xmlns:a16="http://schemas.microsoft.com/office/drawing/2014/main" id="{7FB45EE2-66F7-41C5-A3EF-110E3EE308DE}"/>
              </a:ext>
            </a:extLst>
          </p:cNvPr>
          <p:cNvCxnSpPr>
            <a:cxnSpLocks/>
            <a:endCxn id="305" idx="0"/>
          </p:cNvCxnSpPr>
          <p:nvPr/>
        </p:nvCxnSpPr>
        <p:spPr>
          <a:xfrm>
            <a:off x="13564563" y="14472965"/>
            <a:ext cx="0" cy="19731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Straight Arrow Connector 436">
            <a:extLst>
              <a:ext uri="{FF2B5EF4-FFF2-40B4-BE49-F238E27FC236}">
                <a16:creationId xmlns:a16="http://schemas.microsoft.com/office/drawing/2014/main" id="{50F7DB87-4399-4767-8471-3AE3F2B78F8C}"/>
              </a:ext>
            </a:extLst>
          </p:cNvPr>
          <p:cNvCxnSpPr>
            <a:cxnSpLocks/>
            <a:endCxn id="88" idx="1"/>
          </p:cNvCxnSpPr>
          <p:nvPr/>
        </p:nvCxnSpPr>
        <p:spPr>
          <a:xfrm>
            <a:off x="796294" y="13208133"/>
            <a:ext cx="1494978" cy="433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913BC99D-DCFC-42E1-BFC6-8D11D2AD76F7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346583" y="18062272"/>
            <a:ext cx="168086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6" name="Rectangle 445">
            <a:extLst>
              <a:ext uri="{FF2B5EF4-FFF2-40B4-BE49-F238E27FC236}">
                <a16:creationId xmlns:a16="http://schemas.microsoft.com/office/drawing/2014/main" id="{046B5DC7-0F93-4E2B-97A9-A15E90335F9A}"/>
              </a:ext>
            </a:extLst>
          </p:cNvPr>
          <p:cNvSpPr/>
          <p:nvPr/>
        </p:nvSpPr>
        <p:spPr>
          <a:xfrm>
            <a:off x="346583" y="17648436"/>
            <a:ext cx="1569309" cy="12758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KnitR</a:t>
            </a:r>
            <a:r>
              <a:rPr lang="en-US" sz="2000" dirty="0">
                <a:solidFill>
                  <a:schemeClr val="tx1"/>
                </a:solidFill>
              </a:rPr>
              <a:t> / </a:t>
            </a:r>
            <a:r>
              <a:rPr lang="en-US" sz="2000" dirty="0" err="1">
                <a:solidFill>
                  <a:schemeClr val="tx1"/>
                </a:solidFill>
              </a:rPr>
              <a:t>Rmd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Template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(pdf/html)</a:t>
            </a:r>
          </a:p>
        </p:txBody>
      </p:sp>
      <p:sp>
        <p:nvSpPr>
          <p:cNvPr id="455" name="Arc 454">
            <a:extLst>
              <a:ext uri="{FF2B5EF4-FFF2-40B4-BE49-F238E27FC236}">
                <a16:creationId xmlns:a16="http://schemas.microsoft.com/office/drawing/2014/main" id="{3ACBFBE2-47E6-443E-96A3-A2709E92A967}"/>
              </a:ext>
            </a:extLst>
          </p:cNvPr>
          <p:cNvSpPr/>
          <p:nvPr/>
        </p:nvSpPr>
        <p:spPr>
          <a:xfrm rot="19009239">
            <a:off x="543039" y="9503093"/>
            <a:ext cx="447591" cy="426032"/>
          </a:xfrm>
          <a:prstGeom prst="arc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52E2BF45-9EE9-43B6-97FF-BD214CECEEF3}"/>
              </a:ext>
            </a:extLst>
          </p:cNvPr>
          <p:cNvCxnSpPr>
            <a:cxnSpLocks/>
            <a:stCxn id="455" idx="2"/>
            <a:endCxn id="244" idx="1"/>
          </p:cNvCxnSpPr>
          <p:nvPr/>
        </p:nvCxnSpPr>
        <p:spPr>
          <a:xfrm flipV="1">
            <a:off x="930030" y="9543763"/>
            <a:ext cx="94336" cy="1920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>
            <a:extLst>
              <a:ext uri="{FF2B5EF4-FFF2-40B4-BE49-F238E27FC236}">
                <a16:creationId xmlns:a16="http://schemas.microsoft.com/office/drawing/2014/main" id="{6A8092D3-C4B9-41C1-B267-268C49032AFF}"/>
              </a:ext>
            </a:extLst>
          </p:cNvPr>
          <p:cNvCxnSpPr>
            <a:cxnSpLocks/>
          </p:cNvCxnSpPr>
          <p:nvPr/>
        </p:nvCxnSpPr>
        <p:spPr>
          <a:xfrm flipH="1">
            <a:off x="346583" y="9562969"/>
            <a:ext cx="2642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16220734-C781-4D81-8CFE-B0094EAEAD96}"/>
              </a:ext>
            </a:extLst>
          </p:cNvPr>
          <p:cNvCxnSpPr>
            <a:cxnSpLocks/>
          </p:cNvCxnSpPr>
          <p:nvPr/>
        </p:nvCxnSpPr>
        <p:spPr>
          <a:xfrm flipH="1">
            <a:off x="330009" y="9570032"/>
            <a:ext cx="40693" cy="849224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TextBox 476">
            <a:extLst>
              <a:ext uri="{FF2B5EF4-FFF2-40B4-BE49-F238E27FC236}">
                <a16:creationId xmlns:a16="http://schemas.microsoft.com/office/drawing/2014/main" id="{B8696FBF-F874-485C-8107-E1C3CFEF4145}"/>
              </a:ext>
            </a:extLst>
          </p:cNvPr>
          <p:cNvSpPr txBox="1"/>
          <p:nvPr/>
        </p:nvSpPr>
        <p:spPr>
          <a:xfrm rot="5400000">
            <a:off x="5953717" y="12946200"/>
            <a:ext cx="3760648" cy="11787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>
              <a:latin typeface="Bahnschrift SemiBold Condensed" panose="020B0502040204020203" pitchFamily="34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MEME-</a:t>
            </a:r>
            <a:r>
              <a:rPr lang="en-US" dirty="0" err="1">
                <a:latin typeface="Bahnschrift SemiBold Condensed" panose="020B0502040204020203" pitchFamily="34" charset="0"/>
              </a:rPr>
              <a:t>ChIP</a:t>
            </a:r>
            <a:r>
              <a:rPr lang="en-US" dirty="0">
                <a:latin typeface="Bahnschrift SemiBold Condensed" panose="020B0502040204020203" pitchFamily="34" charset="0"/>
              </a:rPr>
              <a:t> Motif Enrichment Plots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Comparison of Enriched Pathways Plots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Enriched Pathway Dot Plots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Enriched Pathway Tables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Distribution of TF-binding Loci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Genomic Feature Overlap Upset Plots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Genomic Feature Representation Plots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Differential Result Tables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Binding Affinity Box and MA Plots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Significant Regions PCA Plots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Peak Overlap Venn diagram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Genomic Coverage Plots and Tracks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Correlation Heatmaps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PCA Plots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Irreproducibility Discovery Rate Plots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Genomic Interval Enrichment Heatmaps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Cross-Correlation &amp; Peak Profile plots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Read Coverage Uniformity Plots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Reads in Blacklisted Regions Plot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Peak Level Metric  Bar/Box Plots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Peak Level Metric Tables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Bam QC Tables &amp; Plots &amp; CNV Plots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Bahnschrift SemiBold Condensed" panose="020B0502040204020203" pitchFamily="34" charset="0"/>
              </a:rPr>
              <a:t>Read QC &amp; Contamination Tables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650FA0BC-E598-4CE7-8327-C854CC6CD1A7}"/>
              </a:ext>
            </a:extLst>
          </p:cNvPr>
          <p:cNvSpPr txBox="1"/>
          <p:nvPr/>
        </p:nvSpPr>
        <p:spPr>
          <a:xfrm>
            <a:off x="2707789" y="16475582"/>
            <a:ext cx="278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Read QC and Peak Metrics</a:t>
            </a: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0A52137A-DF41-460D-A6C6-D549FEB89512}"/>
              </a:ext>
            </a:extLst>
          </p:cNvPr>
          <p:cNvSpPr txBox="1"/>
          <p:nvPr/>
        </p:nvSpPr>
        <p:spPr>
          <a:xfrm>
            <a:off x="5336619" y="16362777"/>
            <a:ext cx="1567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Replicate Analysis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43EF8CBE-F200-480C-A653-85016A917332}"/>
              </a:ext>
            </a:extLst>
          </p:cNvPr>
          <p:cNvSpPr txBox="1"/>
          <p:nvPr/>
        </p:nvSpPr>
        <p:spPr>
          <a:xfrm>
            <a:off x="7815298" y="16366152"/>
            <a:ext cx="2104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Differential Enrichment</a:t>
            </a: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53C81DFE-53D2-4E76-B940-FFCD1984EAD7}"/>
              </a:ext>
            </a:extLst>
          </p:cNvPr>
          <p:cNvSpPr txBox="1"/>
          <p:nvPr/>
        </p:nvSpPr>
        <p:spPr>
          <a:xfrm>
            <a:off x="9900425" y="16307214"/>
            <a:ext cx="2604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Annotations / Functional Analysis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17F04693-B21F-4964-9A58-232345D8EC39}"/>
              </a:ext>
            </a:extLst>
          </p:cNvPr>
          <p:cNvSpPr txBox="1"/>
          <p:nvPr/>
        </p:nvSpPr>
        <p:spPr>
          <a:xfrm>
            <a:off x="12322349" y="16264761"/>
            <a:ext cx="1282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Motif Analysis</a:t>
            </a:r>
          </a:p>
        </p:txBody>
      </p: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6882B06C-2F97-45B6-A19C-AC9FBFF71848}"/>
              </a:ext>
            </a:extLst>
          </p:cNvPr>
          <p:cNvCxnSpPr>
            <a:cxnSpLocks/>
          </p:cNvCxnSpPr>
          <p:nvPr/>
        </p:nvCxnSpPr>
        <p:spPr>
          <a:xfrm>
            <a:off x="12936803" y="16953646"/>
            <a:ext cx="0" cy="0"/>
          </a:xfrm>
          <a:prstGeom prst="line">
            <a:avLst/>
          </a:prstGeom>
          <a:ln w="444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BD42754A-E6EA-4B69-B760-B66647B2AD8A}"/>
              </a:ext>
            </a:extLst>
          </p:cNvPr>
          <p:cNvCxnSpPr>
            <a:cxnSpLocks/>
          </p:cNvCxnSpPr>
          <p:nvPr/>
        </p:nvCxnSpPr>
        <p:spPr>
          <a:xfrm flipH="1" flipV="1">
            <a:off x="10015896" y="16919094"/>
            <a:ext cx="2489152" cy="21784"/>
          </a:xfrm>
          <a:prstGeom prst="line">
            <a:avLst/>
          </a:prstGeom>
          <a:ln w="444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A8973031-8F42-429A-AD67-F461CD1B9CA5}"/>
              </a:ext>
            </a:extLst>
          </p:cNvPr>
          <p:cNvCxnSpPr>
            <a:cxnSpLocks/>
          </p:cNvCxnSpPr>
          <p:nvPr/>
        </p:nvCxnSpPr>
        <p:spPr>
          <a:xfrm flipH="1">
            <a:off x="8084447" y="16934465"/>
            <a:ext cx="1500174" cy="0"/>
          </a:xfrm>
          <a:prstGeom prst="line">
            <a:avLst/>
          </a:prstGeom>
          <a:ln w="444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1BFC06F0-8470-4766-A09D-B0AB92D30D06}"/>
              </a:ext>
            </a:extLst>
          </p:cNvPr>
          <p:cNvCxnSpPr>
            <a:cxnSpLocks/>
          </p:cNvCxnSpPr>
          <p:nvPr/>
        </p:nvCxnSpPr>
        <p:spPr>
          <a:xfrm>
            <a:off x="6138561" y="16951632"/>
            <a:ext cx="0" cy="21745"/>
          </a:xfrm>
          <a:prstGeom prst="line">
            <a:avLst/>
          </a:prstGeom>
          <a:ln w="444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2CAB41F0-96A3-4C38-A73E-CDAB43DA7BA9}"/>
              </a:ext>
            </a:extLst>
          </p:cNvPr>
          <p:cNvCxnSpPr>
            <a:cxnSpLocks/>
          </p:cNvCxnSpPr>
          <p:nvPr/>
        </p:nvCxnSpPr>
        <p:spPr>
          <a:xfrm flipH="1">
            <a:off x="2247528" y="16957782"/>
            <a:ext cx="3419708" cy="0"/>
          </a:xfrm>
          <a:prstGeom prst="line">
            <a:avLst/>
          </a:prstGeom>
          <a:ln w="444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9" name="Graphic 508" descr="Bar chart">
            <a:extLst>
              <a:ext uri="{FF2B5EF4-FFF2-40B4-BE49-F238E27FC236}">
                <a16:creationId xmlns:a16="http://schemas.microsoft.com/office/drawing/2014/main" id="{A7BC00E7-AA78-4974-8B39-414C6A2CF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88849" y="17494732"/>
            <a:ext cx="914400" cy="914400"/>
          </a:xfrm>
          <a:prstGeom prst="rect">
            <a:avLst/>
          </a:prstGeom>
        </p:spPr>
      </p:pic>
      <p:pic>
        <p:nvPicPr>
          <p:cNvPr id="511" name="Graphic 510" descr="Table">
            <a:extLst>
              <a:ext uri="{FF2B5EF4-FFF2-40B4-BE49-F238E27FC236}">
                <a16:creationId xmlns:a16="http://schemas.microsoft.com/office/drawing/2014/main" id="{81A77E32-BE22-45EB-A5AF-B5AFFC2F8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95564" y="19001846"/>
            <a:ext cx="914400" cy="914400"/>
          </a:xfrm>
          <a:prstGeom prst="rect">
            <a:avLst/>
          </a:prstGeom>
        </p:spPr>
      </p:pic>
      <p:pic>
        <p:nvPicPr>
          <p:cNvPr id="513" name="Graphic 512" descr="Document">
            <a:extLst>
              <a:ext uri="{FF2B5EF4-FFF2-40B4-BE49-F238E27FC236}">
                <a16:creationId xmlns:a16="http://schemas.microsoft.com/office/drawing/2014/main" id="{467B31B1-F642-4F5A-A465-ADF4618C87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50481" y="16176948"/>
            <a:ext cx="914400" cy="914400"/>
          </a:xfrm>
          <a:prstGeom prst="rect">
            <a:avLst/>
          </a:prstGeom>
        </p:spPr>
      </p:pic>
      <p:sp>
        <p:nvSpPr>
          <p:cNvPr id="514" name="TextBox 513">
            <a:extLst>
              <a:ext uri="{FF2B5EF4-FFF2-40B4-BE49-F238E27FC236}">
                <a16:creationId xmlns:a16="http://schemas.microsoft.com/office/drawing/2014/main" id="{C2A7BEAF-4B17-4EC4-AE5B-04391B6B9746}"/>
              </a:ext>
            </a:extLst>
          </p:cNvPr>
          <p:cNvSpPr txBox="1"/>
          <p:nvPr/>
        </p:nvSpPr>
        <p:spPr>
          <a:xfrm>
            <a:off x="13678211" y="15930777"/>
            <a:ext cx="196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Report.&lt;</a:t>
            </a:r>
            <a:r>
              <a:rPr lang="en-US" dirty="0" err="1"/>
              <a:t>html|pdf</a:t>
            </a:r>
            <a:r>
              <a:rPr lang="en-US" dirty="0"/>
              <a:t>&gt;</a:t>
            </a:r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D42989D5-9527-46AD-84FB-7018F11BA74B}"/>
              </a:ext>
            </a:extLst>
          </p:cNvPr>
          <p:cNvSpPr txBox="1"/>
          <p:nvPr/>
        </p:nvSpPr>
        <p:spPr>
          <a:xfrm>
            <a:off x="14422155" y="16973377"/>
            <a:ext cx="1047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PDF/PNG</a:t>
            </a:r>
          </a:p>
          <a:p>
            <a:pPr algn="ctr"/>
            <a:r>
              <a:rPr lang="en-US" dirty="0"/>
              <a:t>Figures</a:t>
            </a:r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52B8797E-AB06-45D9-80FD-4CD0D833470D}"/>
              </a:ext>
            </a:extLst>
          </p:cNvPr>
          <p:cNvSpPr txBox="1"/>
          <p:nvPr/>
        </p:nvSpPr>
        <p:spPr>
          <a:xfrm>
            <a:off x="14568075" y="18467188"/>
            <a:ext cx="769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CSV</a:t>
            </a:r>
          </a:p>
          <a:p>
            <a:pPr algn="ctr"/>
            <a:r>
              <a:rPr lang="en-US" dirty="0"/>
              <a:t>Tables</a:t>
            </a:r>
          </a:p>
        </p:txBody>
      </p:sp>
      <p:cxnSp>
        <p:nvCxnSpPr>
          <p:cNvPr id="517" name="Straight Arrow Connector 516">
            <a:extLst>
              <a:ext uri="{FF2B5EF4-FFF2-40B4-BE49-F238E27FC236}">
                <a16:creationId xmlns:a16="http://schemas.microsoft.com/office/drawing/2014/main" id="{CD05F91F-E368-4EA0-A3BA-37176E0672D9}"/>
              </a:ext>
            </a:extLst>
          </p:cNvPr>
          <p:cNvCxnSpPr>
            <a:cxnSpLocks/>
          </p:cNvCxnSpPr>
          <p:nvPr/>
        </p:nvCxnSpPr>
        <p:spPr>
          <a:xfrm>
            <a:off x="14061510" y="16476559"/>
            <a:ext cx="448103" cy="899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9" name="Straight Arrow Connector 518">
            <a:extLst>
              <a:ext uri="{FF2B5EF4-FFF2-40B4-BE49-F238E27FC236}">
                <a16:creationId xmlns:a16="http://schemas.microsoft.com/office/drawing/2014/main" id="{01AC4530-A2F2-4E36-9330-35FAF02D5757}"/>
              </a:ext>
            </a:extLst>
          </p:cNvPr>
          <p:cNvCxnSpPr>
            <a:cxnSpLocks/>
          </p:cNvCxnSpPr>
          <p:nvPr/>
        </p:nvCxnSpPr>
        <p:spPr>
          <a:xfrm flipV="1">
            <a:off x="13974502" y="17951932"/>
            <a:ext cx="644473" cy="899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0" name="Straight Arrow Connector 519">
            <a:extLst>
              <a:ext uri="{FF2B5EF4-FFF2-40B4-BE49-F238E27FC236}">
                <a16:creationId xmlns:a16="http://schemas.microsoft.com/office/drawing/2014/main" id="{017D5782-45F5-4222-B8DF-A229205CD840}"/>
              </a:ext>
            </a:extLst>
          </p:cNvPr>
          <p:cNvCxnSpPr>
            <a:cxnSpLocks/>
          </p:cNvCxnSpPr>
          <p:nvPr/>
        </p:nvCxnSpPr>
        <p:spPr>
          <a:xfrm>
            <a:off x="14079866" y="19371330"/>
            <a:ext cx="50340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3FD9893C-0967-4F25-ABF3-D33081CE674C}"/>
              </a:ext>
            </a:extLst>
          </p:cNvPr>
          <p:cNvCxnSpPr>
            <a:cxnSpLocks/>
          </p:cNvCxnSpPr>
          <p:nvPr/>
        </p:nvCxnSpPr>
        <p:spPr>
          <a:xfrm flipV="1">
            <a:off x="14079866" y="16485376"/>
            <a:ext cx="0" cy="2885954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A62D3EB4-2B6F-4F52-94F3-426972D2D584}"/>
              </a:ext>
            </a:extLst>
          </p:cNvPr>
          <p:cNvSpPr/>
          <p:nvPr/>
        </p:nvSpPr>
        <p:spPr>
          <a:xfrm>
            <a:off x="3169557" y="5484773"/>
            <a:ext cx="4365623" cy="19021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Download sample files, Read Pre-processing and QC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Trim adapters, Quality / Length filtering, Read QC, Sample contamination</a:t>
            </a:r>
          </a:p>
        </p:txBody>
      </p:sp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FFE4DE52-9DCF-40B4-800B-239165F39434}"/>
              </a:ext>
            </a:extLst>
          </p:cNvPr>
          <p:cNvSpPr/>
          <p:nvPr/>
        </p:nvSpPr>
        <p:spPr>
          <a:xfrm>
            <a:off x="8883813" y="5474281"/>
            <a:ext cx="4723980" cy="19917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Read Alignment and Enrichment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Reference genome alignment, Alignment QC, CNV analysis, Peak calling</a:t>
            </a:r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CB7022B1-CB8E-44B0-BFA9-7BCA5C141270}"/>
              </a:ext>
            </a:extLst>
          </p:cNvPr>
          <p:cNvCxnSpPr>
            <a:cxnSpLocks/>
          </p:cNvCxnSpPr>
          <p:nvPr/>
        </p:nvCxnSpPr>
        <p:spPr>
          <a:xfrm>
            <a:off x="7704395" y="6379712"/>
            <a:ext cx="91900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7903C90-143E-324B-1ECA-3003CF0881BB}"/>
              </a:ext>
            </a:extLst>
          </p:cNvPr>
          <p:cNvSpPr txBox="1"/>
          <p:nvPr/>
        </p:nvSpPr>
        <p:spPr>
          <a:xfrm>
            <a:off x="24780" y="-135146"/>
            <a:ext cx="5909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accent5"/>
                </a:solidFill>
              </a:rPr>
              <a:t>cidc_chips2 Pipeline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26EA5D6-F103-3D70-AE2E-7D0A41C047A2}"/>
              </a:ext>
            </a:extLst>
          </p:cNvPr>
          <p:cNvGrpSpPr/>
          <p:nvPr/>
        </p:nvGrpSpPr>
        <p:grpSpPr>
          <a:xfrm>
            <a:off x="2720385" y="3277956"/>
            <a:ext cx="1628539" cy="637911"/>
            <a:chOff x="77870" y="3476546"/>
            <a:chExt cx="1569309" cy="637911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FDD013-8E03-6C94-E7BD-75DE1A18EA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70" y="3476547"/>
              <a:ext cx="2" cy="637910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405ECDC-92C4-9B84-D0EA-C5FA26572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70" y="3489247"/>
              <a:ext cx="1569309" cy="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E177909-7745-447E-1F54-2BE4ADE650D7}"/>
                </a:ext>
              </a:extLst>
            </p:cNvPr>
            <p:cNvCxnSpPr>
              <a:cxnSpLocks/>
            </p:cNvCxnSpPr>
            <p:nvPr/>
          </p:nvCxnSpPr>
          <p:spPr>
            <a:xfrm>
              <a:off x="1647179" y="3476546"/>
              <a:ext cx="0" cy="63791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C1CEFF-AC71-ED37-9348-4925DD59A01C}"/>
              </a:ext>
            </a:extLst>
          </p:cNvPr>
          <p:cNvCxnSpPr>
            <a:cxnSpLocks/>
          </p:cNvCxnSpPr>
          <p:nvPr/>
        </p:nvCxnSpPr>
        <p:spPr>
          <a:xfrm flipH="1">
            <a:off x="7535177" y="4465609"/>
            <a:ext cx="2" cy="39887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9FA02ED-CC21-C9B7-84CB-5B107E9A25C3}"/>
              </a:ext>
            </a:extLst>
          </p:cNvPr>
          <p:cNvCxnSpPr>
            <a:cxnSpLocks/>
          </p:cNvCxnSpPr>
          <p:nvPr/>
        </p:nvCxnSpPr>
        <p:spPr>
          <a:xfrm>
            <a:off x="3534654" y="4521321"/>
            <a:ext cx="0" cy="36190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3A0EDF1-FE02-7D74-07D7-31B6F156949A}"/>
              </a:ext>
            </a:extLst>
          </p:cNvPr>
          <p:cNvCxnSpPr>
            <a:cxnSpLocks/>
          </p:cNvCxnSpPr>
          <p:nvPr/>
        </p:nvCxnSpPr>
        <p:spPr>
          <a:xfrm>
            <a:off x="5579243" y="2413724"/>
            <a:ext cx="0" cy="77964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3B603EE-520C-CDEE-F417-AE246DF2E69D}"/>
              </a:ext>
            </a:extLst>
          </p:cNvPr>
          <p:cNvCxnSpPr>
            <a:cxnSpLocks/>
          </p:cNvCxnSpPr>
          <p:nvPr/>
        </p:nvCxnSpPr>
        <p:spPr>
          <a:xfrm>
            <a:off x="7572773" y="2423849"/>
            <a:ext cx="0" cy="77964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41C1359-A148-7CAD-52F7-12A834DA453C}"/>
              </a:ext>
            </a:extLst>
          </p:cNvPr>
          <p:cNvCxnSpPr>
            <a:cxnSpLocks/>
          </p:cNvCxnSpPr>
          <p:nvPr/>
        </p:nvCxnSpPr>
        <p:spPr>
          <a:xfrm>
            <a:off x="8233569" y="2404999"/>
            <a:ext cx="2081027" cy="99484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2AE0BE2-56F3-0B2B-5A1B-CC7A149B185D}"/>
              </a:ext>
            </a:extLst>
          </p:cNvPr>
          <p:cNvCxnSpPr>
            <a:cxnSpLocks/>
          </p:cNvCxnSpPr>
          <p:nvPr/>
        </p:nvCxnSpPr>
        <p:spPr>
          <a:xfrm>
            <a:off x="7243022" y="1583869"/>
            <a:ext cx="1150458" cy="289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1665710-01E0-1E15-CB2A-F5146B1E41D4}"/>
              </a:ext>
            </a:extLst>
          </p:cNvPr>
          <p:cNvCxnSpPr>
            <a:cxnSpLocks/>
          </p:cNvCxnSpPr>
          <p:nvPr/>
        </p:nvCxnSpPr>
        <p:spPr>
          <a:xfrm>
            <a:off x="5579243" y="1492623"/>
            <a:ext cx="0" cy="78550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0F6682AF-9D6B-7CD0-15E5-82EEF59E1197}"/>
              </a:ext>
            </a:extLst>
          </p:cNvPr>
          <p:cNvSpPr/>
          <p:nvPr/>
        </p:nvSpPr>
        <p:spPr>
          <a:xfrm>
            <a:off x="4323475" y="1057827"/>
            <a:ext cx="2687522" cy="44161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Configuration Parser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CA1FC50-6770-16AB-EE0C-43D2502176E5}"/>
              </a:ext>
            </a:extLst>
          </p:cNvPr>
          <p:cNvGrpSpPr/>
          <p:nvPr/>
        </p:nvGrpSpPr>
        <p:grpSpPr>
          <a:xfrm>
            <a:off x="10465207" y="2797137"/>
            <a:ext cx="1583319" cy="637911"/>
            <a:chOff x="77870" y="3476546"/>
            <a:chExt cx="1569309" cy="637911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3C021D7-F522-B383-D9B5-9B7647D44C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70" y="3476547"/>
              <a:ext cx="2" cy="637910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11F91F4-390C-1898-FBA2-891490F78B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70" y="3489247"/>
              <a:ext cx="1569309" cy="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A99454A-B46B-993C-21DA-E0D24A807A2B}"/>
                </a:ext>
              </a:extLst>
            </p:cNvPr>
            <p:cNvCxnSpPr>
              <a:cxnSpLocks/>
            </p:cNvCxnSpPr>
            <p:nvPr/>
          </p:nvCxnSpPr>
          <p:spPr>
            <a:xfrm>
              <a:off x="1647179" y="3476546"/>
              <a:ext cx="0" cy="63791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CAD9B24-0265-9B97-4D74-E3CF1A1A7E34}"/>
              </a:ext>
            </a:extLst>
          </p:cNvPr>
          <p:cNvCxnSpPr>
            <a:cxnSpLocks/>
          </p:cNvCxnSpPr>
          <p:nvPr/>
        </p:nvCxnSpPr>
        <p:spPr>
          <a:xfrm flipV="1">
            <a:off x="3700347" y="9031728"/>
            <a:ext cx="1650607" cy="757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A9F3F814-53E0-B664-D5EC-89DA0C8ADE38}"/>
              </a:ext>
            </a:extLst>
          </p:cNvPr>
          <p:cNvSpPr/>
          <p:nvPr/>
        </p:nvSpPr>
        <p:spPr>
          <a:xfrm>
            <a:off x="8830200" y="7632618"/>
            <a:ext cx="775019" cy="44161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bwa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998E12B-21D7-19CC-212A-9212B1C43F60}"/>
              </a:ext>
            </a:extLst>
          </p:cNvPr>
          <p:cNvCxnSpPr>
            <a:cxnSpLocks/>
          </p:cNvCxnSpPr>
          <p:nvPr/>
        </p:nvCxnSpPr>
        <p:spPr>
          <a:xfrm>
            <a:off x="5390639" y="8737179"/>
            <a:ext cx="0" cy="29792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035ADF01-5B0D-1DC8-C8ED-15D6FE0CDB1D}"/>
              </a:ext>
            </a:extLst>
          </p:cNvPr>
          <p:cNvSpPr/>
          <p:nvPr/>
        </p:nvSpPr>
        <p:spPr>
          <a:xfrm>
            <a:off x="6398377" y="7628024"/>
            <a:ext cx="775019" cy="44161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bwa</a:t>
            </a:r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B694360D-0A9B-642D-6B64-73133AFA37C7}"/>
              </a:ext>
            </a:extLst>
          </p:cNvPr>
          <p:cNvSpPr/>
          <p:nvPr/>
        </p:nvSpPr>
        <p:spPr>
          <a:xfrm>
            <a:off x="11006217" y="7627430"/>
            <a:ext cx="1273237" cy="44161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QDNAseq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FCF99CC7-4414-7EA1-EC1C-46EADDA0476D}"/>
              </a:ext>
            </a:extLst>
          </p:cNvPr>
          <p:cNvSpPr/>
          <p:nvPr/>
        </p:nvSpPr>
        <p:spPr>
          <a:xfrm>
            <a:off x="9756104" y="7626805"/>
            <a:ext cx="1085042" cy="44161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RSeQC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FF5568F7-742D-E781-A7E9-F1553FA0FFE0}"/>
              </a:ext>
            </a:extLst>
          </p:cNvPr>
          <p:cNvSpPr/>
          <p:nvPr/>
        </p:nvSpPr>
        <p:spPr>
          <a:xfrm>
            <a:off x="13242513" y="1827936"/>
            <a:ext cx="997007" cy="52322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Required</a:t>
            </a:r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3DCAC25A-6DE0-8FA4-8904-FBDF78DE5EB9}"/>
              </a:ext>
            </a:extLst>
          </p:cNvPr>
          <p:cNvSpPr/>
          <p:nvPr/>
        </p:nvSpPr>
        <p:spPr>
          <a:xfrm>
            <a:off x="14371837" y="1821508"/>
            <a:ext cx="997007" cy="5232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Optional</a:t>
            </a:r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059F0601-0C0C-88B1-CE22-FC412E3405FA}"/>
              </a:ext>
            </a:extLst>
          </p:cNvPr>
          <p:cNvSpPr/>
          <p:nvPr/>
        </p:nvSpPr>
        <p:spPr>
          <a:xfrm>
            <a:off x="12343881" y="8177851"/>
            <a:ext cx="1185845" cy="44161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samtools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9C2C1D47-3EE3-1245-1570-48AD7E8B2A33}"/>
              </a:ext>
            </a:extLst>
          </p:cNvPr>
          <p:cNvCxnSpPr>
            <a:cxnSpLocks/>
          </p:cNvCxnSpPr>
          <p:nvPr/>
        </p:nvCxnSpPr>
        <p:spPr>
          <a:xfrm flipV="1">
            <a:off x="6990765" y="9034713"/>
            <a:ext cx="5159042" cy="394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11A0E35B-B6B0-716E-2328-4128F4A77C83}"/>
              </a:ext>
            </a:extLst>
          </p:cNvPr>
          <p:cNvCxnSpPr>
            <a:cxnSpLocks/>
          </p:cNvCxnSpPr>
          <p:nvPr/>
        </p:nvCxnSpPr>
        <p:spPr>
          <a:xfrm flipH="1">
            <a:off x="10383807" y="9020084"/>
            <a:ext cx="1904" cy="88144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75156961-7BF5-695F-D886-5E6B48BDA8E5}"/>
              </a:ext>
            </a:extLst>
          </p:cNvPr>
          <p:cNvCxnSpPr>
            <a:cxnSpLocks/>
          </p:cNvCxnSpPr>
          <p:nvPr/>
        </p:nvCxnSpPr>
        <p:spPr>
          <a:xfrm flipH="1">
            <a:off x="12149807" y="9035858"/>
            <a:ext cx="1904" cy="88144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39C0C5DD-CC11-1BE3-677A-62C7201A634E}"/>
              </a:ext>
            </a:extLst>
          </p:cNvPr>
          <p:cNvCxnSpPr>
            <a:cxnSpLocks/>
          </p:cNvCxnSpPr>
          <p:nvPr/>
        </p:nvCxnSpPr>
        <p:spPr>
          <a:xfrm>
            <a:off x="11396102" y="8737179"/>
            <a:ext cx="0" cy="284834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BF077A1A-18B6-18EE-848D-2B0429A573EC}"/>
              </a:ext>
            </a:extLst>
          </p:cNvPr>
          <p:cNvCxnSpPr>
            <a:cxnSpLocks/>
          </p:cNvCxnSpPr>
          <p:nvPr/>
        </p:nvCxnSpPr>
        <p:spPr>
          <a:xfrm>
            <a:off x="5390639" y="9022013"/>
            <a:ext cx="0" cy="89606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67FFEFDE-A160-BFE6-FB0C-82E2F6B8E60A}"/>
              </a:ext>
            </a:extLst>
          </p:cNvPr>
          <p:cNvCxnSpPr>
            <a:cxnSpLocks/>
          </p:cNvCxnSpPr>
          <p:nvPr/>
        </p:nvCxnSpPr>
        <p:spPr>
          <a:xfrm flipH="1">
            <a:off x="8727344" y="9055100"/>
            <a:ext cx="1904" cy="88144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19BFF1BD-CA78-F4FA-CA59-1A9B0FD99779}"/>
              </a:ext>
            </a:extLst>
          </p:cNvPr>
          <p:cNvGrpSpPr/>
          <p:nvPr/>
        </p:nvGrpSpPr>
        <p:grpSpPr>
          <a:xfrm>
            <a:off x="11321423" y="9903843"/>
            <a:ext cx="1569307" cy="637911"/>
            <a:chOff x="77870" y="3476546"/>
            <a:chExt cx="1569309" cy="637911"/>
          </a:xfrm>
        </p:grpSpPr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C7EB8C7-3ED7-85F2-0585-97CD9583C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70" y="3476547"/>
              <a:ext cx="2" cy="637910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0C19AD4D-3EB7-7CF2-0905-829DBD313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70" y="3489247"/>
              <a:ext cx="1569309" cy="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E2DA22D6-6381-FF8F-337A-C801D391F4AF}"/>
                </a:ext>
              </a:extLst>
            </p:cNvPr>
            <p:cNvCxnSpPr>
              <a:cxnSpLocks/>
            </p:cNvCxnSpPr>
            <p:nvPr/>
          </p:nvCxnSpPr>
          <p:spPr>
            <a:xfrm>
              <a:off x="1647179" y="3476546"/>
              <a:ext cx="0" cy="637911"/>
            </a:xfrm>
            <a:prstGeom prst="line">
              <a:avLst/>
            </a:prstGeom>
            <a:ln w="412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02A7C41-1486-706A-2891-43A69B87CEFB}"/>
              </a:ext>
            </a:extLst>
          </p:cNvPr>
          <p:cNvCxnSpPr>
            <a:cxnSpLocks/>
          </p:cNvCxnSpPr>
          <p:nvPr/>
        </p:nvCxnSpPr>
        <p:spPr>
          <a:xfrm flipV="1">
            <a:off x="2332413" y="13566432"/>
            <a:ext cx="12211424" cy="1543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187">
            <a:extLst>
              <a:ext uri="{FF2B5EF4-FFF2-40B4-BE49-F238E27FC236}">
                <a16:creationId xmlns:a16="http://schemas.microsoft.com/office/drawing/2014/main" id="{783475FB-0096-D01D-E5AB-AAC0BE852AE4}"/>
              </a:ext>
            </a:extLst>
          </p:cNvPr>
          <p:cNvSpPr/>
          <p:nvPr/>
        </p:nvSpPr>
        <p:spPr>
          <a:xfrm>
            <a:off x="4656324" y="13652196"/>
            <a:ext cx="775019" cy="44161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idr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9" name="Rectangle: Rounded Corners 187">
            <a:extLst>
              <a:ext uri="{FF2B5EF4-FFF2-40B4-BE49-F238E27FC236}">
                <a16:creationId xmlns:a16="http://schemas.microsoft.com/office/drawing/2014/main" id="{9B3C2278-6DE1-9791-19B8-1F7FB33816FF}"/>
              </a:ext>
            </a:extLst>
          </p:cNvPr>
          <p:cNvSpPr/>
          <p:nvPr/>
        </p:nvSpPr>
        <p:spPr>
          <a:xfrm>
            <a:off x="9567566" y="13620584"/>
            <a:ext cx="1172163" cy="44161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DiffBind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39FFCA2-187D-07AB-CB05-9BC5A3CA432B}"/>
              </a:ext>
            </a:extLst>
          </p:cNvPr>
          <p:cNvCxnSpPr>
            <a:cxnSpLocks/>
          </p:cNvCxnSpPr>
          <p:nvPr/>
        </p:nvCxnSpPr>
        <p:spPr>
          <a:xfrm>
            <a:off x="3410296" y="14525379"/>
            <a:ext cx="1315" cy="2127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2" name="Rectangle: Rounded Corners 187">
            <a:extLst>
              <a:ext uri="{FF2B5EF4-FFF2-40B4-BE49-F238E27FC236}">
                <a16:creationId xmlns:a16="http://schemas.microsoft.com/office/drawing/2014/main" id="{5D3C88FC-A77B-3357-7830-0F01C3F93647}"/>
              </a:ext>
            </a:extLst>
          </p:cNvPr>
          <p:cNvSpPr/>
          <p:nvPr/>
        </p:nvSpPr>
        <p:spPr>
          <a:xfrm>
            <a:off x="2777437" y="14082877"/>
            <a:ext cx="1154558" cy="37981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deepTools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65" name="Rectangle: Rounded Corners 194">
            <a:extLst>
              <a:ext uri="{FF2B5EF4-FFF2-40B4-BE49-F238E27FC236}">
                <a16:creationId xmlns:a16="http://schemas.microsoft.com/office/drawing/2014/main" id="{616003F7-307F-449E-B06C-BEB9C14BE232}"/>
              </a:ext>
            </a:extLst>
          </p:cNvPr>
          <p:cNvSpPr/>
          <p:nvPr/>
        </p:nvSpPr>
        <p:spPr>
          <a:xfrm>
            <a:off x="2834119" y="13660299"/>
            <a:ext cx="1036726" cy="38167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ChIPQC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66" name="Rectangle: Rounded Corners 187">
            <a:extLst>
              <a:ext uri="{FF2B5EF4-FFF2-40B4-BE49-F238E27FC236}">
                <a16:creationId xmlns:a16="http://schemas.microsoft.com/office/drawing/2014/main" id="{8BA43A60-7F56-9847-BCDC-2C5F0C5C5CA4}"/>
              </a:ext>
            </a:extLst>
          </p:cNvPr>
          <p:cNvSpPr/>
          <p:nvPr/>
        </p:nvSpPr>
        <p:spPr>
          <a:xfrm>
            <a:off x="11176853" y="13652196"/>
            <a:ext cx="1370735" cy="37381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ChIPseeker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8" name="Rectangle: Rounded Corners 187">
            <a:extLst>
              <a:ext uri="{FF2B5EF4-FFF2-40B4-BE49-F238E27FC236}">
                <a16:creationId xmlns:a16="http://schemas.microsoft.com/office/drawing/2014/main" id="{7744493B-9DB0-FE84-3FD1-528E3BA713B3}"/>
              </a:ext>
            </a:extLst>
          </p:cNvPr>
          <p:cNvSpPr/>
          <p:nvPr/>
        </p:nvSpPr>
        <p:spPr>
          <a:xfrm>
            <a:off x="11095235" y="14096568"/>
            <a:ext cx="1585333" cy="33788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clusterProfiler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1" name="Rectangle: Rounded Corners 194">
            <a:extLst>
              <a:ext uri="{FF2B5EF4-FFF2-40B4-BE49-F238E27FC236}">
                <a16:creationId xmlns:a16="http://schemas.microsoft.com/office/drawing/2014/main" id="{1438B3E6-5120-DE30-EE8D-370416BC87B6}"/>
              </a:ext>
            </a:extLst>
          </p:cNvPr>
          <p:cNvSpPr/>
          <p:nvPr/>
        </p:nvSpPr>
        <p:spPr>
          <a:xfrm>
            <a:off x="13081822" y="13662214"/>
            <a:ext cx="1051941" cy="441616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MEME</a:t>
            </a:r>
          </a:p>
        </p:txBody>
      </p:sp>
      <p:sp>
        <p:nvSpPr>
          <p:cNvPr id="474" name="Rectangle: Rounded Corners 168">
            <a:extLst>
              <a:ext uri="{FF2B5EF4-FFF2-40B4-BE49-F238E27FC236}">
                <a16:creationId xmlns:a16="http://schemas.microsoft.com/office/drawing/2014/main" id="{B0884C5D-D5E7-4736-821E-5C1E418B1B64}"/>
              </a:ext>
            </a:extLst>
          </p:cNvPr>
          <p:cNvSpPr/>
          <p:nvPr/>
        </p:nvSpPr>
        <p:spPr>
          <a:xfrm>
            <a:off x="8121785" y="13637839"/>
            <a:ext cx="775019" cy="44161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Gviz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90" name="Rectangle: Rounded Corners 199">
            <a:extLst>
              <a:ext uri="{FF2B5EF4-FFF2-40B4-BE49-F238E27FC236}">
                <a16:creationId xmlns:a16="http://schemas.microsoft.com/office/drawing/2014/main" id="{637BB8AD-36C1-D160-71F8-2897ED6656AF}"/>
              </a:ext>
            </a:extLst>
          </p:cNvPr>
          <p:cNvSpPr/>
          <p:nvPr/>
        </p:nvSpPr>
        <p:spPr>
          <a:xfrm>
            <a:off x="6164300" y="8181748"/>
            <a:ext cx="1185845" cy="44161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samtools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91" name="Rectangle: Rounded Corners 199">
            <a:extLst>
              <a:ext uri="{FF2B5EF4-FFF2-40B4-BE49-F238E27FC236}">
                <a16:creationId xmlns:a16="http://schemas.microsoft.com/office/drawing/2014/main" id="{A63563F5-C8F9-4D0B-474D-878E7B0D5DE8}"/>
              </a:ext>
            </a:extLst>
          </p:cNvPr>
          <p:cNvSpPr/>
          <p:nvPr/>
        </p:nvSpPr>
        <p:spPr>
          <a:xfrm>
            <a:off x="8606730" y="8183815"/>
            <a:ext cx="1185845" cy="44161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samtools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93" name="Rectangle: Rounded Corners 187">
            <a:extLst>
              <a:ext uri="{FF2B5EF4-FFF2-40B4-BE49-F238E27FC236}">
                <a16:creationId xmlns:a16="http://schemas.microsoft.com/office/drawing/2014/main" id="{6FF35C3A-2970-E7B4-4787-58D0A901FF85}"/>
              </a:ext>
            </a:extLst>
          </p:cNvPr>
          <p:cNvSpPr/>
          <p:nvPr/>
        </p:nvSpPr>
        <p:spPr>
          <a:xfrm>
            <a:off x="6082232" y="14065746"/>
            <a:ext cx="1370735" cy="37381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ChIPseeker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24AE5892-BC2D-B9DB-35E9-4F621DA51A2E}"/>
              </a:ext>
            </a:extLst>
          </p:cNvPr>
          <p:cNvCxnSpPr>
            <a:cxnSpLocks/>
            <a:stCxn id="279" idx="1"/>
          </p:cNvCxnSpPr>
          <p:nvPr/>
        </p:nvCxnSpPr>
        <p:spPr>
          <a:xfrm flipH="1" flipV="1">
            <a:off x="802267" y="15328585"/>
            <a:ext cx="181427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E5457B8-92E8-A445-A680-0C3FFE3980C0}"/>
              </a:ext>
            </a:extLst>
          </p:cNvPr>
          <p:cNvCxnSpPr>
            <a:cxnSpLocks/>
          </p:cNvCxnSpPr>
          <p:nvPr/>
        </p:nvCxnSpPr>
        <p:spPr>
          <a:xfrm flipH="1">
            <a:off x="6598633" y="16950204"/>
            <a:ext cx="1032506" cy="1"/>
          </a:xfrm>
          <a:prstGeom prst="line">
            <a:avLst/>
          </a:prstGeom>
          <a:ln w="444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CDAA94A-BE72-6DB1-DB55-797D11FF8CF5}"/>
              </a:ext>
            </a:extLst>
          </p:cNvPr>
          <p:cNvSpPr txBox="1"/>
          <p:nvPr/>
        </p:nvSpPr>
        <p:spPr>
          <a:xfrm>
            <a:off x="6468624" y="16339078"/>
            <a:ext cx="134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Sample Exploration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E40CC62-2A97-C7F5-2DC7-E3F189F2CF9A}"/>
              </a:ext>
            </a:extLst>
          </p:cNvPr>
          <p:cNvCxnSpPr>
            <a:cxnSpLocks/>
          </p:cNvCxnSpPr>
          <p:nvPr/>
        </p:nvCxnSpPr>
        <p:spPr>
          <a:xfrm>
            <a:off x="12173644" y="11195045"/>
            <a:ext cx="0" cy="38267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87">
            <a:extLst>
              <a:ext uri="{FF2B5EF4-FFF2-40B4-BE49-F238E27FC236}">
                <a16:creationId xmlns:a16="http://schemas.microsoft.com/office/drawing/2014/main" id="{58D6AC9E-5085-725F-A57F-8846A3F0AEDA}"/>
              </a:ext>
            </a:extLst>
          </p:cNvPr>
          <p:cNvSpPr/>
          <p:nvPr/>
        </p:nvSpPr>
        <p:spPr>
          <a:xfrm>
            <a:off x="6199805" y="13649595"/>
            <a:ext cx="1172163" cy="40107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DiffBind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695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00A4-9042-1642-BD91-59D51B8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89" y="-297712"/>
            <a:ext cx="13407390" cy="1916626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Analysis / Reporting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28932A-249A-0694-EBEE-3AA373C21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189" y="1293531"/>
            <a:ext cx="14372590" cy="16675492"/>
          </a:xfrm>
        </p:spPr>
        <p:txBody>
          <a:bodyPr/>
          <a:lstStyle/>
          <a:p>
            <a:r>
              <a:rPr lang="en-US" dirty="0"/>
              <a:t>Exploratory Analysis (</a:t>
            </a:r>
            <a:r>
              <a:rPr lang="en-US" dirty="0" err="1"/>
              <a:t>Cont</a:t>
            </a:r>
            <a:r>
              <a:rPr lang="en-US" dirty="0"/>
              <a:t>) -&gt; </a:t>
            </a:r>
            <a:r>
              <a:rPr lang="en-US" dirty="0" err="1"/>
              <a:t>ChIPseeker</a:t>
            </a:r>
            <a:r>
              <a:rPr lang="en-US" dirty="0"/>
              <a:t> (R package)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D46BC-34C1-0A1F-8EE2-B890B8D05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825" y="3528047"/>
            <a:ext cx="10561754" cy="7218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3B721-75CC-DBCE-E028-6A818D87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91" y="11223057"/>
            <a:ext cx="14419418" cy="80177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E3931E-CA87-DA98-1013-E842DA726A75}"/>
              </a:ext>
            </a:extLst>
          </p:cNvPr>
          <p:cNvSpPr txBox="1"/>
          <p:nvPr/>
        </p:nvSpPr>
        <p:spPr>
          <a:xfrm>
            <a:off x="6827284" y="2405520"/>
            <a:ext cx="368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Profile Plots</a:t>
            </a:r>
          </a:p>
        </p:txBody>
      </p:sp>
    </p:spTree>
    <p:extLst>
      <p:ext uri="{BB962C8B-B14F-4D97-AF65-F5344CB8AC3E}">
        <p14:creationId xmlns:p14="http://schemas.microsoft.com/office/powerpoint/2010/main" val="4278028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00A4-9042-1642-BD91-59D51B8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89" y="-297712"/>
            <a:ext cx="13407390" cy="1916626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Analysis / Reporting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28932A-249A-0694-EBEE-3AA373C21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189" y="1293531"/>
            <a:ext cx="14372590" cy="16675492"/>
          </a:xfrm>
        </p:spPr>
        <p:txBody>
          <a:bodyPr/>
          <a:lstStyle/>
          <a:p>
            <a:r>
              <a:rPr lang="en-US" dirty="0"/>
              <a:t>Exploratory Analysis (</a:t>
            </a:r>
            <a:r>
              <a:rPr lang="en-US" dirty="0" err="1"/>
              <a:t>Cont</a:t>
            </a:r>
            <a:r>
              <a:rPr lang="en-US" dirty="0"/>
              <a:t>) -&gt; </a:t>
            </a:r>
            <a:r>
              <a:rPr lang="en-US" dirty="0" err="1"/>
              <a:t>Gvis</a:t>
            </a:r>
            <a:r>
              <a:rPr lang="en-US" dirty="0"/>
              <a:t> (R package)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87E61-94E4-9E7A-1CD3-F0EB2FF69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89" y="3592624"/>
            <a:ext cx="14633811" cy="147414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CB1C57-1B67-C2E5-5222-050CA3558815}"/>
              </a:ext>
            </a:extLst>
          </p:cNvPr>
          <p:cNvSpPr txBox="1"/>
          <p:nvPr/>
        </p:nvSpPr>
        <p:spPr>
          <a:xfrm>
            <a:off x="5928360" y="2473837"/>
            <a:ext cx="368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Genome Tracks</a:t>
            </a:r>
          </a:p>
        </p:txBody>
      </p:sp>
    </p:spTree>
    <p:extLst>
      <p:ext uri="{BB962C8B-B14F-4D97-AF65-F5344CB8AC3E}">
        <p14:creationId xmlns:p14="http://schemas.microsoft.com/office/powerpoint/2010/main" val="845356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00A4-9042-1642-BD91-59D51B8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89" y="-297712"/>
            <a:ext cx="13407390" cy="1916626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Analysis / Reporting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28932A-249A-0694-EBEE-3AA373C21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189" y="1293531"/>
            <a:ext cx="14372590" cy="16675492"/>
          </a:xfrm>
        </p:spPr>
        <p:txBody>
          <a:bodyPr/>
          <a:lstStyle/>
          <a:p>
            <a:r>
              <a:rPr lang="en-US" dirty="0"/>
              <a:t>Differential Enrichment Analysis -&gt; </a:t>
            </a:r>
            <a:r>
              <a:rPr lang="en-US" dirty="0" err="1"/>
              <a:t>DiffBind</a:t>
            </a:r>
            <a:r>
              <a:rPr lang="en-US" dirty="0"/>
              <a:t> (R package)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7D5F0-2892-A68C-E094-D41136C7D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21" y="2223081"/>
            <a:ext cx="11778851" cy="7196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D20667-F61C-63AA-C139-25301384F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953" y="2099485"/>
            <a:ext cx="6315741" cy="5391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90454-F507-462B-92CC-D3BB7C8E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696" y="14967932"/>
            <a:ext cx="10347407" cy="4811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578158-B170-219A-82CF-C75A3CFB6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877" y="9535486"/>
            <a:ext cx="5628877" cy="54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37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00A4-9042-1642-BD91-59D51B8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89" y="-297712"/>
            <a:ext cx="13407390" cy="1916626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Analysis / Reporting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28932A-249A-0694-EBEE-3AA373C21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189" y="1293531"/>
            <a:ext cx="14372590" cy="16675492"/>
          </a:xfrm>
        </p:spPr>
        <p:txBody>
          <a:bodyPr/>
          <a:lstStyle/>
          <a:p>
            <a:r>
              <a:rPr lang="en-US" dirty="0"/>
              <a:t>Annotation and Functional Analysis -&gt; </a:t>
            </a:r>
            <a:r>
              <a:rPr lang="en-US" dirty="0" err="1"/>
              <a:t>ChIPseeker</a:t>
            </a:r>
            <a:r>
              <a:rPr lang="en-US" dirty="0"/>
              <a:t> (R package)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59F45-E44B-3BC0-D9BE-41C7FB82C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188" y="2752023"/>
            <a:ext cx="7267079" cy="4028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2EF845-9EEC-60EC-EC08-5A3C2BE1A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511" y="2394688"/>
            <a:ext cx="7023100" cy="487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A0D4DB-E662-750B-9FFB-8A98881D4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96" y="6780866"/>
            <a:ext cx="8040845" cy="5258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C4EA5C-FD8F-549D-4B10-A74BA4558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97" y="12224646"/>
            <a:ext cx="12640220" cy="77143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1F8DFA-90D5-B451-DF44-87A3C6A6F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1815" y="7239000"/>
            <a:ext cx="582318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90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00A4-9042-1642-BD91-59D51B8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89" y="-297712"/>
            <a:ext cx="13407390" cy="1916626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Analysis / Reporting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28932A-249A-0694-EBEE-3AA373C21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189" y="1293531"/>
            <a:ext cx="14372590" cy="16675492"/>
          </a:xfrm>
        </p:spPr>
        <p:txBody>
          <a:bodyPr/>
          <a:lstStyle/>
          <a:p>
            <a:r>
              <a:rPr lang="en-US" dirty="0"/>
              <a:t>Functional Analysis (</a:t>
            </a:r>
            <a:r>
              <a:rPr lang="en-US" dirty="0" err="1"/>
              <a:t>Cont</a:t>
            </a:r>
            <a:r>
              <a:rPr lang="en-US" dirty="0"/>
              <a:t>) -&gt;  </a:t>
            </a:r>
            <a:r>
              <a:rPr lang="en-US" dirty="0" err="1"/>
              <a:t>clusterProfiler</a:t>
            </a:r>
            <a:r>
              <a:rPr lang="en-US" dirty="0"/>
              <a:t> (R package)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FE4290-85AB-33EE-3F2E-D7558A2C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89" y="8120916"/>
            <a:ext cx="14875843" cy="118219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961B90-87B2-9F08-7F15-72E99F523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21" y="2147777"/>
            <a:ext cx="9704758" cy="597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25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00A4-9042-1642-BD91-59D51B8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89" y="-297712"/>
            <a:ext cx="13407390" cy="1916626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Analysis / Reporting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28932A-249A-0694-EBEE-3AA373C21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189" y="1293531"/>
            <a:ext cx="14372590" cy="16675492"/>
          </a:xfrm>
        </p:spPr>
        <p:txBody>
          <a:bodyPr/>
          <a:lstStyle/>
          <a:p>
            <a:r>
              <a:rPr lang="en-US" dirty="0"/>
              <a:t>Motif Analysis -&gt; MEME suite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DE3E7B-7EDB-A20B-6CAF-2F59BDC6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89" y="2912607"/>
            <a:ext cx="14994993" cy="134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99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7ADE1-2930-00F1-ED85-6FD66ADBE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05" y="430958"/>
            <a:ext cx="13407390" cy="3888318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Workflow Initialization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61D58-DB32-1257-4129-29CB0287F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05" y="4319276"/>
            <a:ext cx="13407390" cy="12763925"/>
          </a:xfrm>
        </p:spPr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dirty="0"/>
              <a:t>Parse Configuration file</a:t>
            </a:r>
          </a:p>
          <a:p>
            <a:pPr marL="1691583" lvl="1" indent="-914400">
              <a:buFont typeface="+mj-lt"/>
              <a:buAutoNum type="alphaLcPeriod"/>
            </a:pPr>
            <a:r>
              <a:rPr lang="en-US" dirty="0"/>
              <a:t>Sample metadata</a:t>
            </a:r>
          </a:p>
          <a:p>
            <a:pPr marL="1691583" lvl="1" indent="-914400">
              <a:buFont typeface="+mj-lt"/>
              <a:buAutoNum type="alphaLcPeriod"/>
            </a:pPr>
            <a:r>
              <a:rPr lang="en-US" dirty="0"/>
              <a:t>Pre-processing options</a:t>
            </a:r>
          </a:p>
          <a:p>
            <a:pPr marL="1691583" lvl="1" indent="-914400">
              <a:buFont typeface="+mj-lt"/>
              <a:buAutoNum type="alphaLcPeriod"/>
            </a:pPr>
            <a:r>
              <a:rPr lang="en-US" dirty="0"/>
              <a:t>Analysis and Reporting options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Cloud Initialization Automation:</a:t>
            </a:r>
          </a:p>
          <a:p>
            <a:pPr marL="1691583" lvl="1" indent="-914400">
              <a:buFont typeface="+mj-lt"/>
              <a:buAutoNum type="alphaLcPeriod"/>
            </a:pPr>
            <a:r>
              <a:rPr lang="en-US" dirty="0"/>
              <a:t>Launch cloud instance with adequate resources and specified software versions</a:t>
            </a:r>
          </a:p>
          <a:p>
            <a:pPr marL="1691583" lvl="1" indent="-914400">
              <a:buFont typeface="+mj-lt"/>
              <a:buAutoNum type="alphaLcPeriod"/>
            </a:pPr>
            <a:r>
              <a:rPr lang="en-US" dirty="0"/>
              <a:t>Mount needed storage drives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Download reference data</a:t>
            </a:r>
          </a:p>
        </p:txBody>
      </p:sp>
    </p:spTree>
    <p:extLst>
      <p:ext uri="{BB962C8B-B14F-4D97-AF65-F5344CB8AC3E}">
        <p14:creationId xmlns:p14="http://schemas.microsoft.com/office/powerpoint/2010/main" val="190322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00A4-9042-1642-BD91-59D51B8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05" y="0"/>
            <a:ext cx="13407390" cy="3888318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Pre-processing Phase 1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63E842-18A0-FEA2-748E-2E539ED31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105" y="3005931"/>
            <a:ext cx="14589137" cy="705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12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00A4-9042-1642-BD91-59D51B8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05" y="0"/>
            <a:ext cx="13407390" cy="3888318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Pre-processing Phase 2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63E842-18A0-FEA2-748E-2E539ED31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705" y="3005931"/>
            <a:ext cx="15324751" cy="7408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A284E8-9F3C-20F4-B533-46B0148E1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4" y="10414000"/>
            <a:ext cx="14833467" cy="606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43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00A4-9042-1642-BD91-59D51B8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89" y="-297712"/>
            <a:ext cx="13407390" cy="1916626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Analysis / Reporting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28932A-249A-0694-EBEE-3AA373C21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189" y="1293531"/>
            <a:ext cx="14372590" cy="16675492"/>
          </a:xfrm>
        </p:spPr>
        <p:txBody>
          <a:bodyPr/>
          <a:lstStyle/>
          <a:p>
            <a:r>
              <a:rPr lang="en-US" dirty="0"/>
              <a:t>Alignment Stats -&gt; </a:t>
            </a:r>
            <a:r>
              <a:rPr lang="en-US" dirty="0" err="1"/>
              <a:t>RSeQC</a:t>
            </a:r>
            <a:r>
              <a:rPr lang="en-US" dirty="0"/>
              <a:t> 5.0.1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E8B94-8982-956A-6241-9C7338247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883" y="7302657"/>
            <a:ext cx="7736634" cy="90132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3BF614-D105-DCA9-2577-3153E8C1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050" y="6899844"/>
            <a:ext cx="7736633" cy="9818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5C45FD-B085-47D6-D139-15E17AC71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1" y="2545785"/>
            <a:ext cx="15509032" cy="31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7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00A4-9042-1642-BD91-59D51B8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89" y="-297712"/>
            <a:ext cx="13407390" cy="1916626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Analysis / Reporting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28932A-249A-0694-EBEE-3AA373C21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189" y="1293531"/>
            <a:ext cx="14372590" cy="16675492"/>
          </a:xfrm>
        </p:spPr>
        <p:txBody>
          <a:bodyPr/>
          <a:lstStyle/>
          <a:p>
            <a:r>
              <a:rPr lang="en-US" dirty="0"/>
              <a:t>Peak QC Metrics -&gt; </a:t>
            </a:r>
            <a:r>
              <a:rPr lang="en-US" dirty="0" err="1"/>
              <a:t>ChiPQC</a:t>
            </a:r>
            <a:r>
              <a:rPr lang="en-US" dirty="0"/>
              <a:t> (R package)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14EB33-3465-D30D-72E0-525EF453A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1433" y="2147777"/>
            <a:ext cx="15323367" cy="368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41DB9D-0A50-6452-1308-4B0AE6783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734" y="6083695"/>
            <a:ext cx="6971752" cy="6991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2DEE95-15CF-FED8-0CB1-F5FD432FC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21" y="13075281"/>
            <a:ext cx="6999163" cy="6919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A1E12-D2A3-6506-DEB9-635AB879D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843" y="6047135"/>
            <a:ext cx="6441936" cy="6630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1F0858-5A9F-11EC-030D-7B0BBC21F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262" y="12673991"/>
            <a:ext cx="7223293" cy="729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53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00A4-9042-1642-BD91-59D51B8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87" y="80574"/>
            <a:ext cx="13407390" cy="1916626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Analysis / Reporting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28932A-249A-0694-EBEE-3AA373C21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87" y="1720654"/>
            <a:ext cx="14372590" cy="16675492"/>
          </a:xfrm>
        </p:spPr>
        <p:txBody>
          <a:bodyPr/>
          <a:lstStyle/>
          <a:p>
            <a:r>
              <a:rPr lang="en-US" dirty="0"/>
              <a:t>Peak QC Metrics -&gt; </a:t>
            </a:r>
            <a:r>
              <a:rPr lang="en-US" dirty="0" err="1"/>
              <a:t>ChiPQC</a:t>
            </a:r>
            <a:r>
              <a:rPr lang="en-US" dirty="0"/>
              <a:t> (R package); </a:t>
            </a:r>
            <a:r>
              <a:rPr lang="en-US" dirty="0" err="1"/>
              <a:t>deepTools</a:t>
            </a:r>
            <a:r>
              <a:rPr lang="en-US" dirty="0"/>
              <a:t> 3.5.2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BBF276A-0F1B-D46B-23F8-C3708FCDB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81" y="3589066"/>
            <a:ext cx="8674588" cy="867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4FF7A-C849-125D-1614-4EC837733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2872" y="3782013"/>
            <a:ext cx="5679841" cy="16203693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653798E-8CED-A3ED-1BEF-AEB5FBAAA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08" y="12841906"/>
            <a:ext cx="9253557" cy="694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560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00A4-9042-1642-BD91-59D51B8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89" y="-297712"/>
            <a:ext cx="13407390" cy="1916626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Analysis / Reporting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28932A-249A-0694-EBEE-3AA373C21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189" y="1293531"/>
            <a:ext cx="14372590" cy="16675492"/>
          </a:xfrm>
        </p:spPr>
        <p:txBody>
          <a:bodyPr/>
          <a:lstStyle/>
          <a:p>
            <a:r>
              <a:rPr lang="en-US" dirty="0"/>
              <a:t>Compare / Combine Sample Replicates -&gt; </a:t>
            </a:r>
            <a:r>
              <a:rPr lang="en-US" dirty="0" err="1"/>
              <a:t>idr</a:t>
            </a:r>
            <a:r>
              <a:rPr lang="en-US" dirty="0"/>
              <a:t> 2.0.3</a:t>
            </a:r>
          </a:p>
          <a:p>
            <a:pPr marL="0" indent="0">
              <a:buNone/>
            </a:pPr>
            <a:r>
              <a:rPr lang="en-US" dirty="0"/>
              <a:t>(optional)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5A3E0-7F75-028F-5477-078EC973F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042" y="2905356"/>
            <a:ext cx="11206883" cy="1120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1B9739-B66D-2624-D4F2-FB17122AD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125" y="14491028"/>
            <a:ext cx="11814550" cy="309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50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00A4-9042-1642-BD91-59D51B8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89" y="-297712"/>
            <a:ext cx="13407390" cy="1916626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Analysis / Reporting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28932A-249A-0694-EBEE-3AA373C21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189" y="1293531"/>
            <a:ext cx="14372590" cy="16675492"/>
          </a:xfrm>
        </p:spPr>
        <p:txBody>
          <a:bodyPr/>
          <a:lstStyle/>
          <a:p>
            <a:r>
              <a:rPr lang="en-US" dirty="0"/>
              <a:t>Exploratory Analysis -&gt; </a:t>
            </a:r>
            <a:r>
              <a:rPr lang="en-US" dirty="0" err="1"/>
              <a:t>Diffbind</a:t>
            </a:r>
            <a:r>
              <a:rPr lang="en-US" dirty="0"/>
              <a:t> (R package); </a:t>
            </a:r>
            <a:r>
              <a:rPr lang="en-US" dirty="0" err="1"/>
              <a:t>ChIPseeker</a:t>
            </a:r>
            <a:r>
              <a:rPr lang="en-US" dirty="0"/>
              <a:t> (R package)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DFCDD-3C84-FAFB-FBC9-52688BC5E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69" y="2806699"/>
            <a:ext cx="6586619" cy="4873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3807D-4E8D-AE82-8641-9AE02F241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688" y="2101441"/>
            <a:ext cx="5418891" cy="5943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9A931-8EE6-AAC1-25D5-F4E7D8DDF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789" y="8162381"/>
            <a:ext cx="14661221" cy="1185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90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14749</TotalTime>
  <Words>519</Words>
  <Application>Microsoft Macintosh PowerPoint</Application>
  <PresentationFormat>Custom</PresentationFormat>
  <Paragraphs>155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Bahnschrift SemiBold Condensed</vt:lpstr>
      <vt:lpstr>Calibri</vt:lpstr>
      <vt:lpstr>Calibri Light</vt:lpstr>
      <vt:lpstr>Office Theme</vt:lpstr>
      <vt:lpstr>PowerPoint Presentation</vt:lpstr>
      <vt:lpstr>Workflow Initialization </vt:lpstr>
      <vt:lpstr>Pre-processing Phase 1 </vt:lpstr>
      <vt:lpstr>Pre-processing Phase 2 </vt:lpstr>
      <vt:lpstr>Analysis / Reporting</vt:lpstr>
      <vt:lpstr>Analysis / Reporting</vt:lpstr>
      <vt:lpstr>Analysis / Reporting</vt:lpstr>
      <vt:lpstr>Analysis / Reporting</vt:lpstr>
      <vt:lpstr>Analysis / Reporting</vt:lpstr>
      <vt:lpstr>Analysis / Reporting</vt:lpstr>
      <vt:lpstr>Analysis / Reporting</vt:lpstr>
      <vt:lpstr>Analysis / Reporting</vt:lpstr>
      <vt:lpstr>Analysis / Reporting</vt:lpstr>
      <vt:lpstr>Analysis / Reporting</vt:lpstr>
      <vt:lpstr>Analysis / Reporting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Travis Jensen</dc:creator>
  <cp:lastModifiedBy>Cherikh, Sami (NIH/NCI) [C]</cp:lastModifiedBy>
  <cp:revision>120</cp:revision>
  <dcterms:created xsi:type="dcterms:W3CDTF">2020-04-28T13:18:05Z</dcterms:created>
  <dcterms:modified xsi:type="dcterms:W3CDTF">2023-08-31T21:19:51Z</dcterms:modified>
</cp:coreProperties>
</file>